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6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tags/tag69.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6" r:id="rId2"/>
  </p:sldMasterIdLst>
  <p:notesMasterIdLst>
    <p:notesMasterId r:id="rId40"/>
  </p:notesMasterIdLst>
  <p:handoutMasterIdLst>
    <p:handoutMasterId r:id="rId41"/>
  </p:handoutMasterIdLst>
  <p:sldIdLst>
    <p:sldId id="388" r:id="rId3"/>
    <p:sldId id="406" r:id="rId4"/>
    <p:sldId id="408" r:id="rId5"/>
    <p:sldId id="340" r:id="rId6"/>
    <p:sldId id="341" r:id="rId7"/>
    <p:sldId id="411" r:id="rId8"/>
    <p:sldId id="412" r:id="rId9"/>
    <p:sldId id="413" r:id="rId10"/>
    <p:sldId id="414" r:id="rId11"/>
    <p:sldId id="415" r:id="rId12"/>
    <p:sldId id="409" r:id="rId13"/>
    <p:sldId id="443" r:id="rId14"/>
    <p:sldId id="436" r:id="rId15"/>
    <p:sldId id="437" r:id="rId16"/>
    <p:sldId id="416" r:id="rId17"/>
    <p:sldId id="417" r:id="rId18"/>
    <p:sldId id="418" r:id="rId19"/>
    <p:sldId id="428" r:id="rId20"/>
    <p:sldId id="429" r:id="rId21"/>
    <p:sldId id="419" r:id="rId22"/>
    <p:sldId id="430" r:id="rId23"/>
    <p:sldId id="420" r:id="rId24"/>
    <p:sldId id="421" r:id="rId25"/>
    <p:sldId id="422" r:id="rId26"/>
    <p:sldId id="431" r:id="rId27"/>
    <p:sldId id="432" r:id="rId28"/>
    <p:sldId id="433" r:id="rId29"/>
    <p:sldId id="434" r:id="rId30"/>
    <p:sldId id="435" r:id="rId31"/>
    <p:sldId id="423" r:id="rId32"/>
    <p:sldId id="438" r:id="rId33"/>
    <p:sldId id="439" r:id="rId34"/>
    <p:sldId id="440" r:id="rId35"/>
    <p:sldId id="441" r:id="rId36"/>
    <p:sldId id="424" r:id="rId37"/>
    <p:sldId id="425" r:id="rId38"/>
    <p:sldId id="442" r:id="rId39"/>
  </p:sldIdLst>
  <p:sldSz cx="9144000" cy="5143500" type="screen16x9"/>
  <p:notesSz cx="6858000" cy="9144000"/>
  <p:custDataLst>
    <p:tags r:id="rId42"/>
  </p:custDataLst>
  <p:defaultTextStyle>
    <a:defPPr>
      <a:defRPr lang="zh-CN"/>
    </a:defPPr>
    <a:lvl1pPr marL="0" algn="l" defTabSz="913130" rtl="0" eaLnBrk="1" latinLnBrk="0" hangingPunct="1">
      <a:defRPr sz="1800" kern="1200">
        <a:solidFill>
          <a:schemeClr val="tx1"/>
        </a:solidFill>
        <a:latin typeface="+mn-lt"/>
        <a:ea typeface="+mn-ea"/>
        <a:cs typeface="+mn-cs"/>
      </a:defRPr>
    </a:lvl1pPr>
    <a:lvl2pPr marL="456565" algn="l" defTabSz="913130" rtl="0" eaLnBrk="1" latinLnBrk="0" hangingPunct="1">
      <a:defRPr sz="1800" kern="1200">
        <a:solidFill>
          <a:schemeClr val="tx1"/>
        </a:solidFill>
        <a:latin typeface="+mn-lt"/>
        <a:ea typeface="+mn-ea"/>
        <a:cs typeface="+mn-cs"/>
      </a:defRPr>
    </a:lvl2pPr>
    <a:lvl3pPr marL="913765" algn="l" defTabSz="913130" rtl="0" eaLnBrk="1" latinLnBrk="0" hangingPunct="1">
      <a:defRPr sz="1800" kern="1200">
        <a:solidFill>
          <a:schemeClr val="tx1"/>
        </a:solidFill>
        <a:latin typeface="+mn-lt"/>
        <a:ea typeface="+mn-ea"/>
        <a:cs typeface="+mn-cs"/>
      </a:defRPr>
    </a:lvl3pPr>
    <a:lvl4pPr marL="1370330" algn="l" defTabSz="913130" rtl="0" eaLnBrk="1" latinLnBrk="0" hangingPunct="1">
      <a:defRPr sz="1800" kern="1200">
        <a:solidFill>
          <a:schemeClr val="tx1"/>
        </a:solidFill>
        <a:latin typeface="+mn-lt"/>
        <a:ea typeface="+mn-ea"/>
        <a:cs typeface="+mn-cs"/>
      </a:defRPr>
    </a:lvl4pPr>
    <a:lvl5pPr marL="1826895" algn="l" defTabSz="913130" rtl="0" eaLnBrk="1" latinLnBrk="0" hangingPunct="1">
      <a:defRPr sz="1800" kern="1200">
        <a:solidFill>
          <a:schemeClr val="tx1"/>
        </a:solidFill>
        <a:latin typeface="+mn-lt"/>
        <a:ea typeface="+mn-ea"/>
        <a:cs typeface="+mn-cs"/>
      </a:defRPr>
    </a:lvl5pPr>
    <a:lvl6pPr marL="2283460" algn="l" defTabSz="913130" rtl="0" eaLnBrk="1" latinLnBrk="0" hangingPunct="1">
      <a:defRPr sz="1800" kern="1200">
        <a:solidFill>
          <a:schemeClr val="tx1"/>
        </a:solidFill>
        <a:latin typeface="+mn-lt"/>
        <a:ea typeface="+mn-ea"/>
        <a:cs typeface="+mn-cs"/>
      </a:defRPr>
    </a:lvl6pPr>
    <a:lvl7pPr marL="2740660" algn="l" defTabSz="913130" rtl="0" eaLnBrk="1" latinLnBrk="0" hangingPunct="1">
      <a:defRPr sz="1800" kern="1200">
        <a:solidFill>
          <a:schemeClr val="tx1"/>
        </a:solidFill>
        <a:latin typeface="+mn-lt"/>
        <a:ea typeface="+mn-ea"/>
        <a:cs typeface="+mn-cs"/>
      </a:defRPr>
    </a:lvl7pPr>
    <a:lvl8pPr marL="3197225" algn="l" defTabSz="913130" rtl="0" eaLnBrk="1" latinLnBrk="0" hangingPunct="1">
      <a:defRPr sz="1800" kern="1200">
        <a:solidFill>
          <a:schemeClr val="tx1"/>
        </a:solidFill>
        <a:latin typeface="+mn-lt"/>
        <a:ea typeface="+mn-ea"/>
        <a:cs typeface="+mn-cs"/>
      </a:defRPr>
    </a:lvl8pPr>
    <a:lvl9pPr marL="3653790" algn="l" defTabSz="913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6">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3247"/>
    <a:srgbClr val="BA8D2D"/>
    <a:srgbClr val="105A80"/>
    <a:srgbClr val="FEBF00"/>
    <a:srgbClr val="105A7F"/>
    <a:srgbClr val="DF213B"/>
    <a:srgbClr val="2C3E50"/>
    <a:srgbClr val="FC4349"/>
    <a:srgbClr val="C9452E"/>
    <a:srgbClr val="D7DA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7" autoAdjust="0"/>
    <p:restoredTop sz="95964" autoAdjust="0"/>
  </p:normalViewPr>
  <p:slideViewPr>
    <p:cSldViewPr>
      <p:cViewPr varScale="1">
        <p:scale>
          <a:sx n="93" d="100"/>
          <a:sy n="93" d="100"/>
        </p:scale>
        <p:origin x="930" y="78"/>
      </p:cViewPr>
      <p:guideLst>
        <p:guide orient="horz" pos="1626"/>
        <p:guide pos="2904"/>
      </p:guideLst>
    </p:cSldViewPr>
  </p:slideViewPr>
  <p:notesTextViewPr>
    <p:cViewPr>
      <p:scale>
        <a:sx n="1" d="1"/>
        <a:sy n="1" d="1"/>
      </p:scale>
      <p:origin x="0" y="0"/>
    </p:cViewPr>
  </p:notesTextViewPr>
  <p:sorterViewPr>
    <p:cViewPr>
      <p:scale>
        <a:sx n="34" d="100"/>
        <a:sy n="3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2024/6/27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268134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605D9D-C69C-4401-9F91-BB6A25929701}" type="datetimeFigureOut">
              <a:rPr lang="zh-CN" altLang="en-US" smtClean="0"/>
              <a:t>2024/6/27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94E991-43C1-4F23-B13D-1A87AE7A51B1}" type="slidenum">
              <a:rPr lang="zh-CN" altLang="en-US" smtClean="0"/>
              <a:t>‹#›</a:t>
            </a:fld>
            <a:endParaRPr lang="zh-CN" altLang="en-US"/>
          </a:p>
        </p:txBody>
      </p:sp>
    </p:spTree>
    <p:extLst>
      <p:ext uri="{BB962C8B-B14F-4D97-AF65-F5344CB8AC3E}">
        <p14:creationId xmlns:p14="http://schemas.microsoft.com/office/powerpoint/2010/main" val="2476644985"/>
      </p:ext>
    </p:extLst>
  </p:cSld>
  <p:clrMap bg1="lt1" tx1="dk1" bg2="lt2" tx2="dk2" accent1="accent1" accent2="accent2" accent3="accent3" accent4="accent4" accent5="accent5" accent6="accent6" hlink="hlink" folHlink="folHlink"/>
  <p:notesStyle>
    <a:lvl1pPr marL="0" algn="l" defTabSz="913130" rtl="0" eaLnBrk="1" latinLnBrk="0" hangingPunct="1">
      <a:defRPr sz="1200" kern="1200">
        <a:solidFill>
          <a:schemeClr val="tx1"/>
        </a:solidFill>
        <a:latin typeface="+mn-lt"/>
        <a:ea typeface="+mn-ea"/>
        <a:cs typeface="+mn-cs"/>
      </a:defRPr>
    </a:lvl1pPr>
    <a:lvl2pPr marL="456565" algn="l" defTabSz="913130" rtl="0" eaLnBrk="1" latinLnBrk="0" hangingPunct="1">
      <a:defRPr sz="1200" kern="1200">
        <a:solidFill>
          <a:schemeClr val="tx1"/>
        </a:solidFill>
        <a:latin typeface="+mn-lt"/>
        <a:ea typeface="+mn-ea"/>
        <a:cs typeface="+mn-cs"/>
      </a:defRPr>
    </a:lvl2pPr>
    <a:lvl3pPr marL="913765" algn="l" defTabSz="913130" rtl="0" eaLnBrk="1" latinLnBrk="0" hangingPunct="1">
      <a:defRPr sz="1200" kern="1200">
        <a:solidFill>
          <a:schemeClr val="tx1"/>
        </a:solidFill>
        <a:latin typeface="+mn-lt"/>
        <a:ea typeface="+mn-ea"/>
        <a:cs typeface="+mn-cs"/>
      </a:defRPr>
    </a:lvl3pPr>
    <a:lvl4pPr marL="1370330" algn="l" defTabSz="913130" rtl="0" eaLnBrk="1" latinLnBrk="0" hangingPunct="1">
      <a:defRPr sz="1200" kern="1200">
        <a:solidFill>
          <a:schemeClr val="tx1"/>
        </a:solidFill>
        <a:latin typeface="+mn-lt"/>
        <a:ea typeface="+mn-ea"/>
        <a:cs typeface="+mn-cs"/>
      </a:defRPr>
    </a:lvl4pPr>
    <a:lvl5pPr marL="1826895" algn="l" defTabSz="913130" rtl="0" eaLnBrk="1" latinLnBrk="0" hangingPunct="1">
      <a:defRPr sz="1200" kern="1200">
        <a:solidFill>
          <a:schemeClr val="tx1"/>
        </a:solidFill>
        <a:latin typeface="+mn-lt"/>
        <a:ea typeface="+mn-ea"/>
        <a:cs typeface="+mn-cs"/>
      </a:defRPr>
    </a:lvl5pPr>
    <a:lvl6pPr marL="2283460" algn="l" defTabSz="913130" rtl="0" eaLnBrk="1" latinLnBrk="0" hangingPunct="1">
      <a:defRPr sz="1200" kern="1200">
        <a:solidFill>
          <a:schemeClr val="tx1"/>
        </a:solidFill>
        <a:latin typeface="+mn-lt"/>
        <a:ea typeface="+mn-ea"/>
        <a:cs typeface="+mn-cs"/>
      </a:defRPr>
    </a:lvl6pPr>
    <a:lvl7pPr marL="2740660" algn="l" defTabSz="913130" rtl="0" eaLnBrk="1" latinLnBrk="0" hangingPunct="1">
      <a:defRPr sz="1200" kern="1200">
        <a:solidFill>
          <a:schemeClr val="tx1"/>
        </a:solidFill>
        <a:latin typeface="+mn-lt"/>
        <a:ea typeface="+mn-ea"/>
        <a:cs typeface="+mn-cs"/>
      </a:defRPr>
    </a:lvl7pPr>
    <a:lvl8pPr marL="3197225" algn="l" defTabSz="913130" rtl="0" eaLnBrk="1" latinLnBrk="0" hangingPunct="1">
      <a:defRPr sz="1200" kern="1200">
        <a:solidFill>
          <a:schemeClr val="tx1"/>
        </a:solidFill>
        <a:latin typeface="+mn-lt"/>
        <a:ea typeface="+mn-ea"/>
        <a:cs typeface="+mn-cs"/>
      </a:defRPr>
    </a:lvl8pPr>
    <a:lvl9pPr marL="3653790" algn="l" defTabSz="913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extLst>
      <p:ext uri="{BB962C8B-B14F-4D97-AF65-F5344CB8AC3E}">
        <p14:creationId xmlns:p14="http://schemas.microsoft.com/office/powerpoint/2010/main" val="30777018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10</a:t>
            </a:fld>
            <a:endParaRPr lang="zh-CN" altLang="en-US">
              <a:solidFill>
                <a:prstClr val="black"/>
              </a:solidFill>
            </a:endParaRPr>
          </a:p>
        </p:txBody>
      </p:sp>
    </p:spTree>
    <p:extLst>
      <p:ext uri="{BB962C8B-B14F-4D97-AF65-F5344CB8AC3E}">
        <p14:creationId xmlns:p14="http://schemas.microsoft.com/office/powerpoint/2010/main" val="3793599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11</a:t>
            </a:fld>
            <a:endParaRPr lang="zh-CN" altLang="en-US">
              <a:solidFill>
                <a:prstClr val="black"/>
              </a:solidFill>
            </a:endParaRPr>
          </a:p>
        </p:txBody>
      </p:sp>
    </p:spTree>
    <p:extLst>
      <p:ext uri="{BB962C8B-B14F-4D97-AF65-F5344CB8AC3E}">
        <p14:creationId xmlns:p14="http://schemas.microsoft.com/office/powerpoint/2010/main" val="2454749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12</a:t>
            </a:fld>
            <a:endParaRPr lang="zh-CN" altLang="en-US">
              <a:solidFill>
                <a:prstClr val="black"/>
              </a:solidFill>
            </a:endParaRPr>
          </a:p>
        </p:txBody>
      </p:sp>
    </p:spTree>
    <p:extLst>
      <p:ext uri="{BB962C8B-B14F-4D97-AF65-F5344CB8AC3E}">
        <p14:creationId xmlns:p14="http://schemas.microsoft.com/office/powerpoint/2010/main" val="37489049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13</a:t>
            </a:fld>
            <a:endParaRPr lang="zh-CN" altLang="en-US">
              <a:solidFill>
                <a:prstClr val="black"/>
              </a:solidFill>
            </a:endParaRPr>
          </a:p>
        </p:txBody>
      </p:sp>
    </p:spTree>
    <p:extLst>
      <p:ext uri="{BB962C8B-B14F-4D97-AF65-F5344CB8AC3E}">
        <p14:creationId xmlns:p14="http://schemas.microsoft.com/office/powerpoint/2010/main" val="187129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14</a:t>
            </a:fld>
            <a:endParaRPr lang="zh-CN" altLang="en-US">
              <a:solidFill>
                <a:prstClr val="black"/>
              </a:solidFill>
            </a:endParaRPr>
          </a:p>
        </p:txBody>
      </p:sp>
    </p:spTree>
    <p:extLst>
      <p:ext uri="{BB962C8B-B14F-4D97-AF65-F5344CB8AC3E}">
        <p14:creationId xmlns:p14="http://schemas.microsoft.com/office/powerpoint/2010/main" val="1477141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15</a:t>
            </a:fld>
            <a:endParaRPr lang="zh-CN" altLang="en-US">
              <a:solidFill>
                <a:prstClr val="black"/>
              </a:solidFill>
            </a:endParaRPr>
          </a:p>
        </p:txBody>
      </p:sp>
    </p:spTree>
    <p:extLst>
      <p:ext uri="{BB962C8B-B14F-4D97-AF65-F5344CB8AC3E}">
        <p14:creationId xmlns:p14="http://schemas.microsoft.com/office/powerpoint/2010/main" val="3499732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16</a:t>
            </a:fld>
            <a:endParaRPr lang="zh-CN" altLang="en-US">
              <a:solidFill>
                <a:prstClr val="black"/>
              </a:solidFill>
            </a:endParaRPr>
          </a:p>
        </p:txBody>
      </p:sp>
    </p:spTree>
    <p:extLst>
      <p:ext uri="{BB962C8B-B14F-4D97-AF65-F5344CB8AC3E}">
        <p14:creationId xmlns:p14="http://schemas.microsoft.com/office/powerpoint/2010/main" val="3198676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17</a:t>
            </a:fld>
            <a:endParaRPr lang="zh-CN" altLang="en-US">
              <a:solidFill>
                <a:prstClr val="black"/>
              </a:solidFill>
            </a:endParaRPr>
          </a:p>
        </p:txBody>
      </p:sp>
    </p:spTree>
    <p:extLst>
      <p:ext uri="{BB962C8B-B14F-4D97-AF65-F5344CB8AC3E}">
        <p14:creationId xmlns:p14="http://schemas.microsoft.com/office/powerpoint/2010/main" val="1368957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18</a:t>
            </a:fld>
            <a:endParaRPr lang="zh-CN" altLang="en-US">
              <a:solidFill>
                <a:prstClr val="black"/>
              </a:solidFill>
            </a:endParaRPr>
          </a:p>
        </p:txBody>
      </p:sp>
    </p:spTree>
    <p:extLst>
      <p:ext uri="{BB962C8B-B14F-4D97-AF65-F5344CB8AC3E}">
        <p14:creationId xmlns:p14="http://schemas.microsoft.com/office/powerpoint/2010/main" val="3333973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19</a:t>
            </a:fld>
            <a:endParaRPr lang="zh-CN" altLang="en-US">
              <a:solidFill>
                <a:prstClr val="black"/>
              </a:solidFill>
            </a:endParaRPr>
          </a:p>
        </p:txBody>
      </p:sp>
    </p:spTree>
    <p:extLst>
      <p:ext uri="{BB962C8B-B14F-4D97-AF65-F5344CB8AC3E}">
        <p14:creationId xmlns:p14="http://schemas.microsoft.com/office/powerpoint/2010/main" val="3142604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2</a:t>
            </a:fld>
            <a:endParaRPr lang="zh-CN" altLang="en-US">
              <a:solidFill>
                <a:prstClr val="black"/>
              </a:solidFill>
            </a:endParaRPr>
          </a:p>
        </p:txBody>
      </p:sp>
    </p:spTree>
    <p:extLst>
      <p:ext uri="{BB962C8B-B14F-4D97-AF65-F5344CB8AC3E}">
        <p14:creationId xmlns:p14="http://schemas.microsoft.com/office/powerpoint/2010/main" val="2963456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20</a:t>
            </a:fld>
            <a:endParaRPr lang="zh-CN" altLang="en-US">
              <a:solidFill>
                <a:prstClr val="black"/>
              </a:solidFill>
            </a:endParaRPr>
          </a:p>
        </p:txBody>
      </p:sp>
    </p:spTree>
    <p:extLst>
      <p:ext uri="{BB962C8B-B14F-4D97-AF65-F5344CB8AC3E}">
        <p14:creationId xmlns:p14="http://schemas.microsoft.com/office/powerpoint/2010/main" val="26886673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21</a:t>
            </a:fld>
            <a:endParaRPr lang="zh-CN" altLang="en-US">
              <a:solidFill>
                <a:prstClr val="black"/>
              </a:solidFill>
            </a:endParaRPr>
          </a:p>
        </p:txBody>
      </p:sp>
    </p:spTree>
    <p:extLst>
      <p:ext uri="{BB962C8B-B14F-4D97-AF65-F5344CB8AC3E}">
        <p14:creationId xmlns:p14="http://schemas.microsoft.com/office/powerpoint/2010/main" val="3855000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22</a:t>
            </a:fld>
            <a:endParaRPr lang="zh-CN" altLang="en-US">
              <a:solidFill>
                <a:prstClr val="black"/>
              </a:solidFill>
            </a:endParaRPr>
          </a:p>
        </p:txBody>
      </p:sp>
    </p:spTree>
    <p:extLst>
      <p:ext uri="{BB962C8B-B14F-4D97-AF65-F5344CB8AC3E}">
        <p14:creationId xmlns:p14="http://schemas.microsoft.com/office/powerpoint/2010/main" val="29704551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23</a:t>
            </a:fld>
            <a:endParaRPr lang="zh-CN" altLang="en-US">
              <a:solidFill>
                <a:prstClr val="black"/>
              </a:solidFill>
            </a:endParaRPr>
          </a:p>
        </p:txBody>
      </p:sp>
    </p:spTree>
    <p:extLst>
      <p:ext uri="{BB962C8B-B14F-4D97-AF65-F5344CB8AC3E}">
        <p14:creationId xmlns:p14="http://schemas.microsoft.com/office/powerpoint/2010/main" val="23005333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24</a:t>
            </a:fld>
            <a:endParaRPr lang="zh-CN" altLang="en-US">
              <a:solidFill>
                <a:prstClr val="black"/>
              </a:solidFill>
            </a:endParaRPr>
          </a:p>
        </p:txBody>
      </p:sp>
    </p:spTree>
    <p:extLst>
      <p:ext uri="{BB962C8B-B14F-4D97-AF65-F5344CB8AC3E}">
        <p14:creationId xmlns:p14="http://schemas.microsoft.com/office/powerpoint/2010/main" val="3241636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25</a:t>
            </a:fld>
            <a:endParaRPr lang="zh-CN" altLang="en-US">
              <a:solidFill>
                <a:prstClr val="black"/>
              </a:solidFill>
            </a:endParaRPr>
          </a:p>
        </p:txBody>
      </p:sp>
    </p:spTree>
    <p:extLst>
      <p:ext uri="{BB962C8B-B14F-4D97-AF65-F5344CB8AC3E}">
        <p14:creationId xmlns:p14="http://schemas.microsoft.com/office/powerpoint/2010/main" val="21289228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26</a:t>
            </a:fld>
            <a:endParaRPr lang="zh-CN" altLang="en-US">
              <a:solidFill>
                <a:prstClr val="black"/>
              </a:solidFill>
            </a:endParaRPr>
          </a:p>
        </p:txBody>
      </p:sp>
    </p:spTree>
    <p:extLst>
      <p:ext uri="{BB962C8B-B14F-4D97-AF65-F5344CB8AC3E}">
        <p14:creationId xmlns:p14="http://schemas.microsoft.com/office/powerpoint/2010/main" val="40369910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27</a:t>
            </a:fld>
            <a:endParaRPr lang="zh-CN" altLang="en-US">
              <a:solidFill>
                <a:prstClr val="black"/>
              </a:solidFill>
            </a:endParaRPr>
          </a:p>
        </p:txBody>
      </p:sp>
    </p:spTree>
    <p:extLst>
      <p:ext uri="{BB962C8B-B14F-4D97-AF65-F5344CB8AC3E}">
        <p14:creationId xmlns:p14="http://schemas.microsoft.com/office/powerpoint/2010/main" val="41126139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28</a:t>
            </a:fld>
            <a:endParaRPr lang="zh-CN" altLang="en-US">
              <a:solidFill>
                <a:prstClr val="black"/>
              </a:solidFill>
            </a:endParaRPr>
          </a:p>
        </p:txBody>
      </p:sp>
    </p:spTree>
    <p:extLst>
      <p:ext uri="{BB962C8B-B14F-4D97-AF65-F5344CB8AC3E}">
        <p14:creationId xmlns:p14="http://schemas.microsoft.com/office/powerpoint/2010/main" val="4152441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29</a:t>
            </a:fld>
            <a:endParaRPr lang="zh-CN" altLang="en-US">
              <a:solidFill>
                <a:prstClr val="black"/>
              </a:solidFill>
            </a:endParaRPr>
          </a:p>
        </p:txBody>
      </p:sp>
    </p:spTree>
    <p:extLst>
      <p:ext uri="{BB962C8B-B14F-4D97-AF65-F5344CB8AC3E}">
        <p14:creationId xmlns:p14="http://schemas.microsoft.com/office/powerpoint/2010/main" val="2423560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3</a:t>
            </a:fld>
            <a:endParaRPr lang="zh-CN" altLang="en-US">
              <a:solidFill>
                <a:prstClr val="black"/>
              </a:solidFill>
            </a:endParaRPr>
          </a:p>
        </p:txBody>
      </p:sp>
    </p:spTree>
    <p:extLst>
      <p:ext uri="{BB962C8B-B14F-4D97-AF65-F5344CB8AC3E}">
        <p14:creationId xmlns:p14="http://schemas.microsoft.com/office/powerpoint/2010/main" val="1713245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30</a:t>
            </a:fld>
            <a:endParaRPr lang="zh-CN" altLang="en-US">
              <a:solidFill>
                <a:prstClr val="black"/>
              </a:solidFill>
            </a:endParaRPr>
          </a:p>
        </p:txBody>
      </p:sp>
    </p:spTree>
    <p:extLst>
      <p:ext uri="{BB962C8B-B14F-4D97-AF65-F5344CB8AC3E}">
        <p14:creationId xmlns:p14="http://schemas.microsoft.com/office/powerpoint/2010/main" val="38933490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31</a:t>
            </a:fld>
            <a:endParaRPr lang="zh-CN" altLang="en-US">
              <a:solidFill>
                <a:prstClr val="black"/>
              </a:solidFill>
            </a:endParaRPr>
          </a:p>
        </p:txBody>
      </p:sp>
    </p:spTree>
    <p:extLst>
      <p:ext uri="{BB962C8B-B14F-4D97-AF65-F5344CB8AC3E}">
        <p14:creationId xmlns:p14="http://schemas.microsoft.com/office/powerpoint/2010/main" val="16278394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32</a:t>
            </a:fld>
            <a:endParaRPr lang="zh-CN" altLang="en-US">
              <a:solidFill>
                <a:prstClr val="black"/>
              </a:solidFill>
            </a:endParaRPr>
          </a:p>
        </p:txBody>
      </p:sp>
    </p:spTree>
    <p:extLst>
      <p:ext uri="{BB962C8B-B14F-4D97-AF65-F5344CB8AC3E}">
        <p14:creationId xmlns:p14="http://schemas.microsoft.com/office/powerpoint/2010/main" val="25082104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33</a:t>
            </a:fld>
            <a:endParaRPr lang="zh-CN" altLang="en-US">
              <a:solidFill>
                <a:prstClr val="black"/>
              </a:solidFill>
            </a:endParaRPr>
          </a:p>
        </p:txBody>
      </p:sp>
    </p:spTree>
    <p:extLst>
      <p:ext uri="{BB962C8B-B14F-4D97-AF65-F5344CB8AC3E}">
        <p14:creationId xmlns:p14="http://schemas.microsoft.com/office/powerpoint/2010/main" val="2104698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34</a:t>
            </a:fld>
            <a:endParaRPr lang="zh-CN" altLang="en-US">
              <a:solidFill>
                <a:prstClr val="black"/>
              </a:solidFill>
            </a:endParaRPr>
          </a:p>
        </p:txBody>
      </p:sp>
    </p:spTree>
    <p:extLst>
      <p:ext uri="{BB962C8B-B14F-4D97-AF65-F5344CB8AC3E}">
        <p14:creationId xmlns:p14="http://schemas.microsoft.com/office/powerpoint/2010/main" val="3681381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35</a:t>
            </a:fld>
            <a:endParaRPr lang="zh-CN" altLang="en-US">
              <a:solidFill>
                <a:prstClr val="black"/>
              </a:solidFill>
            </a:endParaRPr>
          </a:p>
        </p:txBody>
      </p:sp>
    </p:spTree>
    <p:extLst>
      <p:ext uri="{BB962C8B-B14F-4D97-AF65-F5344CB8AC3E}">
        <p14:creationId xmlns:p14="http://schemas.microsoft.com/office/powerpoint/2010/main" val="36968310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36</a:t>
            </a:fld>
            <a:endParaRPr lang="zh-CN" altLang="en-US">
              <a:solidFill>
                <a:prstClr val="black"/>
              </a:solidFill>
            </a:endParaRPr>
          </a:p>
        </p:txBody>
      </p:sp>
    </p:spTree>
    <p:extLst>
      <p:ext uri="{BB962C8B-B14F-4D97-AF65-F5344CB8AC3E}">
        <p14:creationId xmlns:p14="http://schemas.microsoft.com/office/powerpoint/2010/main" val="9304793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37</a:t>
            </a:fld>
            <a:endParaRPr lang="zh-CN" altLang="en-US"/>
          </a:p>
        </p:txBody>
      </p:sp>
    </p:spTree>
    <p:extLst>
      <p:ext uri="{BB962C8B-B14F-4D97-AF65-F5344CB8AC3E}">
        <p14:creationId xmlns:p14="http://schemas.microsoft.com/office/powerpoint/2010/main" val="348814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104242-42E4-462F-B9A6-468AC33D61A2}" type="slidenum">
              <a:rPr lang="zh-CN" altLang="en-US" smtClean="0">
                <a:solidFill>
                  <a:prstClr val="black"/>
                </a:solidFill>
              </a:rPr>
              <a:t>4</a:t>
            </a:fld>
            <a:endParaRPr lang="zh-CN" altLang="en-US">
              <a:solidFill>
                <a:prstClr val="black"/>
              </a:solidFill>
            </a:endParaRPr>
          </a:p>
        </p:txBody>
      </p:sp>
    </p:spTree>
    <p:extLst>
      <p:ext uri="{BB962C8B-B14F-4D97-AF65-F5344CB8AC3E}">
        <p14:creationId xmlns:p14="http://schemas.microsoft.com/office/powerpoint/2010/main" val="1226023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5</a:t>
            </a:fld>
            <a:endParaRPr lang="zh-CN" altLang="en-US">
              <a:solidFill>
                <a:prstClr val="black"/>
              </a:solidFill>
            </a:endParaRPr>
          </a:p>
        </p:txBody>
      </p:sp>
    </p:spTree>
    <p:extLst>
      <p:ext uri="{BB962C8B-B14F-4D97-AF65-F5344CB8AC3E}">
        <p14:creationId xmlns:p14="http://schemas.microsoft.com/office/powerpoint/2010/main" val="1954331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6</a:t>
            </a:fld>
            <a:endParaRPr lang="zh-CN" altLang="en-US">
              <a:solidFill>
                <a:prstClr val="black"/>
              </a:solidFill>
            </a:endParaRPr>
          </a:p>
        </p:txBody>
      </p:sp>
    </p:spTree>
    <p:extLst>
      <p:ext uri="{BB962C8B-B14F-4D97-AF65-F5344CB8AC3E}">
        <p14:creationId xmlns:p14="http://schemas.microsoft.com/office/powerpoint/2010/main" val="1500708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7</a:t>
            </a:fld>
            <a:endParaRPr lang="zh-CN" altLang="en-US">
              <a:solidFill>
                <a:prstClr val="black"/>
              </a:solidFill>
            </a:endParaRPr>
          </a:p>
        </p:txBody>
      </p:sp>
    </p:spTree>
    <p:extLst>
      <p:ext uri="{BB962C8B-B14F-4D97-AF65-F5344CB8AC3E}">
        <p14:creationId xmlns:p14="http://schemas.microsoft.com/office/powerpoint/2010/main" val="1381967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8</a:t>
            </a:fld>
            <a:endParaRPr lang="zh-CN" altLang="en-US">
              <a:solidFill>
                <a:prstClr val="black"/>
              </a:solidFill>
            </a:endParaRPr>
          </a:p>
        </p:txBody>
      </p:sp>
    </p:spTree>
    <p:extLst>
      <p:ext uri="{BB962C8B-B14F-4D97-AF65-F5344CB8AC3E}">
        <p14:creationId xmlns:p14="http://schemas.microsoft.com/office/powerpoint/2010/main" val="3580783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4135CD-E861-41A7-81F0-F3B524A28841}" type="slidenum">
              <a:rPr lang="zh-CN" altLang="en-US" smtClean="0">
                <a:solidFill>
                  <a:prstClr val="black"/>
                </a:solidFill>
              </a:rPr>
              <a:t>9</a:t>
            </a:fld>
            <a:endParaRPr lang="zh-CN" altLang="en-US">
              <a:solidFill>
                <a:prstClr val="black"/>
              </a:solidFill>
            </a:endParaRPr>
          </a:p>
        </p:txBody>
      </p:sp>
    </p:spTree>
    <p:extLst>
      <p:ext uri="{BB962C8B-B14F-4D97-AF65-F5344CB8AC3E}">
        <p14:creationId xmlns:p14="http://schemas.microsoft.com/office/powerpoint/2010/main" val="618207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2.xml"/><Relationship Id="rId5" Type="http://schemas.openxmlformats.org/officeDocument/2006/relationships/tags" Target="../tags/tag22.xml"/><Relationship Id="rId4" Type="http://schemas.openxmlformats.org/officeDocument/2006/relationships/tags" Target="../tags/tag2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2.xml"/><Relationship Id="rId5" Type="http://schemas.openxmlformats.org/officeDocument/2006/relationships/tags" Target="../tags/tag27.xml"/><Relationship Id="rId4" Type="http://schemas.openxmlformats.org/officeDocument/2006/relationships/tags" Target="../tags/tag2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7" Type="http://schemas.openxmlformats.org/officeDocument/2006/relationships/slideMaster" Target="../slideMasters/slideMaster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4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slideMaster" Target="../slideMasters/slideMaster2.xml"/><Relationship Id="rId4" Type="http://schemas.openxmlformats.org/officeDocument/2006/relationships/tags" Target="../tags/tag45.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51.xml"/><Relationship Id="rId7"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5" Type="http://schemas.openxmlformats.org/officeDocument/2006/relationships/tags" Target="../tags/tag53.xml"/><Relationship Id="rId4" Type="http://schemas.openxmlformats.org/officeDocument/2006/relationships/tags" Target="../tags/tag52.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2.xml"/><Relationship Id="rId5" Type="http://schemas.openxmlformats.org/officeDocument/2006/relationships/tags" Target="../tags/tag59.xml"/><Relationship Id="rId4" Type="http://schemas.openxmlformats.org/officeDocument/2006/relationships/tags" Target="../tags/tag58.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slideMaster" Target="../slideMasters/slideMaster2.xml"/><Relationship Id="rId4" Type="http://schemas.openxmlformats.org/officeDocument/2006/relationships/tags" Target="../tags/tag63.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5" Type="http://schemas.openxmlformats.org/officeDocument/2006/relationships/slideMaster" Target="../slideMasters/slideMaster2.xml"/><Relationship Id="rId4" Type="http://schemas.openxmlformats.org/officeDocument/2006/relationships/tags" Target="../tags/tag6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3" name="Picture 2" descr="E:\PPT改稿\商务\未标题-6 副本.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491880" y="1427"/>
            <a:ext cx="2080518" cy="4820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1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972000"/>
            <a:ext cx="8139178" cy="378101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2856548"/>
            <a:ext cx="8139178" cy="468634"/>
          </a:xfrm>
        </p:spPr>
        <p:txBody>
          <a:bodyPr lIns="101600" tIns="38100" rIns="63500" bIns="38100" anchor="t" anchorCtr="0">
            <a:noAutofit/>
          </a:bodyPr>
          <a:lstStyle>
            <a:lvl1pPr>
              <a:defRPr sz="2700" b="0" u="none" strike="noStrike" kern="1200" cap="none" spc="300" normalizeH="0">
                <a:solidFill>
                  <a:schemeClr val="accent4">
                    <a:lumMod val="100000"/>
                  </a:schemeClr>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502444" y="3383756"/>
            <a:ext cx="8139178" cy="808489"/>
          </a:xfrm>
        </p:spPr>
        <p:txBody>
          <a:bodyPr lIns="101600" tIns="38100" rIns="76200" bIns="38100">
            <a:noAutofit/>
          </a:bodyPr>
          <a:lstStyle>
            <a:lvl1pPr marL="0" indent="0" eaLnBrk="1" fontAlgn="auto" latinLnBrk="0" hangingPunct="1">
              <a:buNone/>
              <a:defRPr kumimoji="0" lang="zh-CN" altLang="en-US" sz="1200" b="0" i="0" u="none" strike="noStrike" kern="1200" cap="none" spc="150" normalizeH="0" baseline="0" noProof="1">
                <a:solidFill>
                  <a:schemeClr val="accent4">
                    <a:lumMod val="100000"/>
                  </a:schemeClr>
                </a:solidFill>
                <a:uFillTx/>
                <a:latin typeface="+mn-lt"/>
                <a:ea typeface="+mn-ea"/>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502448" y="972000"/>
            <a:ext cx="3962432" cy="378000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4679158" y="972000"/>
            <a:ext cx="3962432" cy="3780000"/>
          </a:xfrm>
        </p:spPr>
        <p:txBody>
          <a:bodyPr>
            <a:noAutofit/>
          </a:bodyPr>
          <a:lstStyle>
            <a:lvl1pPr>
              <a:defRPr sz="1200">
                <a:solidFill>
                  <a:schemeClr val="accent4">
                    <a:lumMod val="75000"/>
                    <a:lumOff val="25000"/>
                  </a:schemeClr>
                </a:solidFill>
              </a:defRPr>
            </a:lvl1pPr>
            <a:lvl2pPr>
              <a:defRPr sz="1200">
                <a:solidFill>
                  <a:schemeClr val="accent4">
                    <a:lumMod val="75000"/>
                    <a:lumOff val="25000"/>
                  </a:schemeClr>
                </a:solidFill>
              </a:defRPr>
            </a:lvl2pPr>
            <a:lvl3pPr>
              <a:defRPr sz="1200">
                <a:solidFill>
                  <a:schemeClr val="accent4">
                    <a:lumMod val="75000"/>
                    <a:lumOff val="25000"/>
                  </a:schemeClr>
                </a:solidFill>
              </a:defRPr>
            </a:lvl3pPr>
            <a:lvl4pPr>
              <a:defRPr sz="1200">
                <a:solidFill>
                  <a:schemeClr val="accent4">
                    <a:lumMod val="75000"/>
                    <a:lumOff val="25000"/>
                  </a:schemeClr>
                </a:solidFill>
              </a:defRPr>
            </a:lvl4pPr>
            <a:lvl5pPr>
              <a:defRPr sz="1200">
                <a:solidFill>
                  <a:schemeClr val="accent4">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lvl1pPr>
              <a:defRPr>
                <a:solidFill>
                  <a:schemeClr val="accent4">
                    <a:lumMod val="100000"/>
                    <a:tint val="75000"/>
                  </a:schemeClr>
                </a:solidFill>
              </a:defRPr>
            </a:lvl1pPr>
          </a:lstStyle>
          <a:p>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24000"/>
            <a:ext cx="8139178" cy="486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972000"/>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1" u="none" strike="noStrike" kern="1200" cap="none" spc="200" normalizeH="0" baseline="0">
                <a:solidFill>
                  <a:schemeClr val="accent4">
                    <a:lumMod val="100000"/>
                  </a:schemeClr>
                </a:solidFill>
                <a:uFillTx/>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341782"/>
            <a:ext cx="3962400"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972000"/>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1" i="0" u="none" strike="noStrike" kern="1200" cap="none" spc="200" normalizeH="0" baseline="0" noProof="1" dirty="0">
                <a:solidFill>
                  <a:schemeClr val="accent4">
                    <a:lumMod val="100000"/>
                  </a:schemeClr>
                </a:solidFill>
                <a:uFillTx/>
                <a:latin typeface="+mn-lt"/>
                <a:ea typeface="+mn-ea"/>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341782"/>
            <a:ext cx="3962432" cy="3414176"/>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lvl1pPr>
              <a:defRPr>
                <a:solidFill>
                  <a:schemeClr val="accent4">
                    <a:lumMod val="100000"/>
                    <a:tint val="75000"/>
                  </a:schemeClr>
                </a:solidFill>
              </a:defRPr>
            </a:lvl1pPr>
          </a:lstStyle>
          <a:p>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1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lvl1pPr>
              <a:defRPr>
                <a:solidFill>
                  <a:schemeClr val="accent4">
                    <a:lumMod val="100000"/>
                    <a:tint val="75000"/>
                  </a:schemeClr>
                </a:solidFill>
              </a:defRPr>
            </a:lvl1pPr>
          </a:lstStyle>
          <a:p>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lvl1pPr>
              <a:defRPr>
                <a:solidFill>
                  <a:schemeClr val="accent4">
                    <a:lumMod val="100000"/>
                    <a:tint val="75000"/>
                  </a:schemeClr>
                </a:solidFill>
              </a:defRPr>
            </a:lvl1pPr>
          </a:lstStyle>
          <a:p>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502448" y="972000"/>
            <a:ext cx="3962432" cy="378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4679194" y="972000"/>
            <a:ext cx="3962432" cy="378000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accent4">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lvl1pPr>
              <a:defRPr>
                <a:solidFill>
                  <a:schemeClr val="accent4">
                    <a:lumMod val="100000"/>
                  </a:schemeClr>
                </a:solidFill>
              </a:defRPr>
            </a:lvl1pPr>
          </a:lstStyle>
          <a:p>
            <a:r>
              <a:rPr lang="zh-CN" altLang="en-US"/>
              <a:t>单击此处编辑母版标题样式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accent4">
                    <a:lumMod val="100000"/>
                  </a:schemeClr>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375"/>
            <a:ext cx="7371076" cy="4041680"/>
          </a:xfrm>
        </p:spPr>
        <p:txBody>
          <a:bodyPr vert="eaVert"/>
          <a:lstStyle>
            <a:lvl1pPr indent="0" eaLnBrk="1" fontAlgn="auto" latinLnBrk="0" hangingPunct="1">
              <a:defRPr>
                <a:solidFill>
                  <a:schemeClr val="accent4">
                    <a:lumMod val="75000"/>
                    <a:lumOff val="25000"/>
                  </a:schemeClr>
                </a:solidFill>
              </a:defRPr>
            </a:lvl1pPr>
            <a:lvl2pPr indent="0" eaLnBrk="1" fontAlgn="auto" latinLnBrk="0" hangingPunct="1">
              <a:defRPr>
                <a:solidFill>
                  <a:schemeClr val="accent4">
                    <a:lumMod val="75000"/>
                    <a:lumOff val="25000"/>
                  </a:schemeClr>
                </a:solidFill>
              </a:defRPr>
            </a:lvl2pPr>
            <a:lvl3pPr indent="0" eaLnBrk="1" fontAlgn="auto" latinLnBrk="0" hangingPunct="1">
              <a:defRPr>
                <a:solidFill>
                  <a:schemeClr val="accent4">
                    <a:lumMod val="75000"/>
                    <a:lumOff val="25000"/>
                  </a:schemeClr>
                </a:solidFill>
              </a:defRPr>
            </a:lvl3pPr>
            <a:lvl4pPr indent="0" eaLnBrk="1" fontAlgn="auto" latinLnBrk="0" hangingPunct="1">
              <a:defRPr>
                <a:solidFill>
                  <a:schemeClr val="accent4">
                    <a:lumMod val="75000"/>
                    <a:lumOff val="25000"/>
                  </a:schemeClr>
                </a:solidFill>
              </a:defRPr>
            </a:lvl4pPr>
            <a:lvl5pPr indent="0" eaLnBrk="1" fontAlgn="auto" latinLnBrk="0" hangingPunct="1">
              <a:defRPr>
                <a:solidFill>
                  <a:schemeClr val="accent4">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a:solidFill>
                  <a:schemeClr val="accent4">
                    <a:lumMod val="100000"/>
                    <a:tint val="75000"/>
                  </a:schemeClr>
                </a:solidFill>
              </a:defRPr>
            </a:lvl1pPr>
          </a:lstStyle>
          <a:p>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502448" y="714381"/>
            <a:ext cx="8139178" cy="3780000"/>
          </a:xfrm>
        </p:spPr>
        <p:txBody>
          <a:bodyPr/>
          <a:lstStyle>
            <a:lvl1pPr>
              <a:defRPr>
                <a:solidFill>
                  <a:schemeClr val="accent4">
                    <a:lumMod val="75000"/>
                    <a:lumOff val="25000"/>
                  </a:schemeClr>
                </a:solidFill>
              </a:defRPr>
            </a:lvl1pPr>
            <a:lvl2pPr>
              <a:defRPr>
                <a:solidFill>
                  <a:schemeClr val="accent4">
                    <a:lumMod val="75000"/>
                    <a:lumOff val="25000"/>
                  </a:schemeClr>
                </a:solidFill>
              </a:defRPr>
            </a:lvl2pPr>
            <a:lvl3pPr>
              <a:defRPr>
                <a:solidFill>
                  <a:schemeClr val="accent4">
                    <a:lumMod val="75000"/>
                    <a:lumOff val="25000"/>
                  </a:schemeClr>
                </a:solidFill>
              </a:defRPr>
            </a:lvl3pPr>
            <a:lvl4pPr>
              <a:defRPr>
                <a:solidFill>
                  <a:schemeClr val="accent4">
                    <a:lumMod val="75000"/>
                    <a:lumOff val="25000"/>
                  </a:schemeClr>
                </a:solidFill>
              </a:defRPr>
            </a:lvl4pPr>
            <a:lvl5pPr>
              <a:defRPr>
                <a:solidFill>
                  <a:schemeClr val="accent4">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a:solidFill>
                  <a:schemeClr val="accent4">
                    <a:lumMod val="100000"/>
                    <a:tint val="75000"/>
                  </a:schemeClr>
                </a:solidFill>
              </a:defRPr>
            </a:lvl1pPr>
          </a:lstStyle>
          <a:p>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502412" y="1941211"/>
            <a:ext cx="8139178" cy="674375"/>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4050" b="0" i="0" u="none" strike="noStrike" kern="1200" cap="none" spc="600" normalizeH="0" baseline="0" noProof="1" dirty="0">
                <a:solidFill>
                  <a:schemeClr val="accent4">
                    <a:lumMod val="100000"/>
                  </a:schemeClr>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a:lstStyle>
            <a:lvl1pPr>
              <a:defRPr>
                <a:solidFill>
                  <a:schemeClr val="accent4">
                    <a:lumMod val="100000"/>
                  </a:schemeClr>
                </a:solidFill>
              </a:defRPr>
            </a:lvl1pPr>
          </a:lstStyle>
          <a:p>
            <a:r>
              <a:rPr lang="zh-CN" altLang="en-US"/>
              <a:t>单击此处编辑母版标题样式</a:t>
            </a:r>
          </a:p>
        </p:txBody>
      </p:sp>
      <p:sp>
        <p:nvSpPr>
          <p:cNvPr id="3" name="内容占位符 2"/>
          <p:cNvSpPr>
            <a:spLocks noGrp="1"/>
          </p:cNvSpPr>
          <p:nvPr>
            <p:ph idx="1"/>
          </p:nvPr>
        </p:nvSpPr>
        <p:spPr>
          <a:xfrm>
            <a:off x="628650" y="1369219"/>
            <a:ext cx="7886700" cy="3263504"/>
          </a:xfrm>
        </p:spPr>
        <p:txBody>
          <a:bodyPr/>
          <a:lstStyle>
            <a:lvl1pPr>
              <a:defRPr>
                <a:solidFill>
                  <a:schemeClr val="accent4">
                    <a:lumMod val="100000"/>
                  </a:schemeClr>
                </a:solidFill>
              </a:defRPr>
            </a:lvl1pPr>
            <a:lvl2pPr>
              <a:defRPr>
                <a:solidFill>
                  <a:schemeClr val="accent4">
                    <a:lumMod val="100000"/>
                  </a:schemeClr>
                </a:solidFill>
              </a:defRPr>
            </a:lvl2pPr>
            <a:lvl3pPr>
              <a:defRPr>
                <a:solidFill>
                  <a:schemeClr val="accent4">
                    <a:lumMod val="100000"/>
                  </a:schemeClr>
                </a:solidFill>
              </a:defRPr>
            </a:lvl3pPr>
            <a:lvl4pPr>
              <a:defRPr>
                <a:solidFill>
                  <a:schemeClr val="accent4">
                    <a:lumMod val="100000"/>
                  </a:schemeClr>
                </a:solidFill>
              </a:defRPr>
            </a:lvl4pPr>
            <a:lvl5pPr>
              <a:defRPr>
                <a:solidFill>
                  <a:schemeClr val="accent4">
                    <a:lumMod val="100000"/>
                  </a:schemeClr>
                </a:solidFill>
              </a:defRPr>
            </a:lvl5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628650" y="4767263"/>
            <a:ext cx="2057400" cy="273844"/>
          </a:xfrm>
        </p:spPr>
        <p:txBody>
          <a:bodyPr/>
          <a:lstStyle>
            <a:lvl1pPr>
              <a:defRPr>
                <a:solidFill>
                  <a:schemeClr val="accent4">
                    <a:lumMod val="100000"/>
                  </a:schemeClr>
                </a:solidFill>
              </a:defRPr>
            </a:lvl1pPr>
          </a:lstStyle>
          <a:p>
            <a:endParaRPr lang="zh-CN" altLang="en-US"/>
          </a:p>
        </p:txBody>
      </p:sp>
      <p:sp>
        <p:nvSpPr>
          <p:cNvPr id="5" name="页脚占位符 4"/>
          <p:cNvSpPr>
            <a:spLocks noGrp="1"/>
          </p:cNvSpPr>
          <p:nvPr>
            <p:ph type="ftr" sz="quarter" idx="11"/>
          </p:nvPr>
        </p:nvSpPr>
        <p:spPr>
          <a:xfrm>
            <a:off x="3028950" y="4767263"/>
            <a:ext cx="3086100" cy="273844"/>
          </a:xfrm>
        </p:spPr>
        <p:txBody>
          <a:bodyPr/>
          <a:lstStyle/>
          <a:p>
            <a:endParaRPr lang="zh-CN" altLang="en-US"/>
          </a:p>
        </p:txBody>
      </p:sp>
      <p:sp>
        <p:nvSpPr>
          <p:cNvPr id="6" name="灯片编号占位符 5"/>
          <p:cNvSpPr>
            <a:spLocks noGrp="1"/>
          </p:cNvSpPr>
          <p:nvPr>
            <p:ph type="sldNum" sz="quarter" idx="12"/>
          </p:nvPr>
        </p:nvSpPr>
        <p:spPr>
          <a:xfrm>
            <a:off x="6457950" y="4767263"/>
            <a:ext cx="2057400" cy="273844"/>
          </a:xfrm>
        </p:spPr>
        <p:txBody>
          <a:bodyPr/>
          <a:lstStyle>
            <a:lvl1pPr>
              <a:defRPr>
                <a:solidFill>
                  <a:schemeClr val="accent4">
                    <a:lumMod val="100000"/>
                  </a:schemeClr>
                </a:solidFill>
              </a:defRPr>
            </a:lvl1pPr>
          </a:lstStyle>
          <a:p>
            <a:fld id="{C202D614-3122-4AE3-B731-49486E38997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101600" tIns="38100" rIns="25400" bIns="38100" anchor="t" anchorCtr="0">
            <a:noAutofit/>
          </a:bodyPr>
          <a:lstStyle>
            <a:lvl1pPr algn="ctr">
              <a:defRPr sz="4050" b="0" spc="600">
                <a:solidFill>
                  <a:schemeClr val="accent4">
                    <a:lumMod val="100000"/>
                  </a:schemeClr>
                </a:solidFill>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accent4">
                    <a:lumMod val="100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dirty="0"/>
          </a:p>
        </p:txBody>
      </p:sp>
    </p:spTree>
    <p:extLst>
      <p:ext uri="{BB962C8B-B14F-4D97-AF65-F5344CB8AC3E}">
        <p14:creationId xmlns:p14="http://schemas.microsoft.com/office/powerpoint/2010/main" val="9142784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502412" y="1941211"/>
            <a:ext cx="8139178" cy="674375"/>
          </a:xfrm>
        </p:spPr>
        <p:txBody>
          <a:bodyPr lIns="101600" tIns="38100" rIns="25400" bIns="38100" anchor="t" anchorCtr="0">
            <a:noAutofit/>
          </a:bodyPr>
          <a:lstStyle>
            <a:lvl1pPr algn="ctr">
              <a:defRPr sz="4050" b="0" spc="600">
                <a:solidFill>
                  <a:schemeClr val="accent4">
                    <a:lumMod val="100000"/>
                  </a:schemeClr>
                </a:solidFill>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502412" y="2674620"/>
            <a:ext cx="8139178" cy="713238"/>
          </a:xfrm>
        </p:spPr>
        <p:txBody>
          <a:bodyPr lIns="101600" tIns="38100" rIns="76200" bIns="38100">
            <a:noAutofit/>
          </a:bodyPr>
          <a:lstStyle>
            <a:lvl1pPr marL="0" indent="0" algn="ctr" eaLnBrk="1" fontAlgn="auto" latinLnBrk="0" hangingPunct="1">
              <a:lnSpc>
                <a:spcPct val="100000"/>
              </a:lnSpc>
              <a:buNone/>
              <a:defRPr sz="1800" u="none" strike="noStrike" kern="1200" cap="none" spc="200" normalizeH="0" baseline="0">
                <a:solidFill>
                  <a:schemeClr val="accent4">
                    <a:lumMod val="100000"/>
                  </a:schemeClr>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lvl1pPr>
              <a:defRPr>
                <a:solidFill>
                  <a:schemeClr val="accent4">
                    <a:lumMod val="100000"/>
                    <a:tint val="75000"/>
                  </a:schemeClr>
                </a:solidFill>
              </a:defRPr>
            </a:lvl1pPr>
          </a:lstStyle>
          <a:p>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lvl1pPr>
              <a:defRPr>
                <a:solidFill>
                  <a:schemeClr val="accent4">
                    <a:lumMod val="100000"/>
                    <a:tint val="75000"/>
                  </a:schemeClr>
                </a:solidFill>
              </a:defRPr>
            </a:lvl1pPr>
          </a:lstStyle>
          <a:p>
            <a:fld id="{49AE70B2-8BF9-45C0-BB95-33D1B9D3A854}" type="slidenum">
              <a:rPr lang="zh-CN" altLang="en-US" smtClean="0"/>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ags" Target="../tags/tag7.xml"/><Relationship Id="rId18" Type="http://schemas.openxmlformats.org/officeDocument/2006/relationships/tags" Target="../tags/tag1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2.xml"/><Relationship Id="rId17" Type="http://schemas.openxmlformats.org/officeDocument/2006/relationships/tags" Target="../tags/tag11.xml"/><Relationship Id="rId2" Type="http://schemas.openxmlformats.org/officeDocument/2006/relationships/slideLayout" Target="../slideLayouts/slideLayout10.xml"/><Relationship Id="rId16" Type="http://schemas.openxmlformats.org/officeDocument/2006/relationships/tags" Target="../tags/tag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ags" Target="../tags/tag9.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8" r:id="rId8"/>
  </p:sldLayoutIdLst>
  <p:hf hdr="0" ftr="0" dt="0"/>
  <p:txStyles>
    <p:titleStyle>
      <a:lvl1pPr algn="l" defTabSz="68453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453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3715" indent="-171450" algn="l" defTabSz="68453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6615" indent="-171450" algn="l" defTabSz="68453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88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178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40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694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69210"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1475" indent="-171450" algn="l" defTabSz="6845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4530" rtl="0" eaLnBrk="1" latinLnBrk="0" hangingPunct="1">
        <a:defRPr sz="1400" kern="1200">
          <a:solidFill>
            <a:schemeClr val="tx1"/>
          </a:solidFill>
          <a:latin typeface="+mn-lt"/>
          <a:ea typeface="+mn-ea"/>
          <a:cs typeface="+mn-cs"/>
        </a:defRPr>
      </a:lvl1pPr>
      <a:lvl2pPr marL="342265" algn="l" defTabSz="684530" rtl="0" eaLnBrk="1" latinLnBrk="0" hangingPunct="1">
        <a:defRPr sz="1400" kern="1200">
          <a:solidFill>
            <a:schemeClr val="tx1"/>
          </a:solidFill>
          <a:latin typeface="+mn-lt"/>
          <a:ea typeface="+mn-ea"/>
          <a:cs typeface="+mn-cs"/>
        </a:defRPr>
      </a:lvl2pPr>
      <a:lvl3pPr marL="685165" algn="l" defTabSz="684530" rtl="0" eaLnBrk="1" latinLnBrk="0" hangingPunct="1">
        <a:defRPr sz="1400" kern="1200">
          <a:solidFill>
            <a:schemeClr val="tx1"/>
          </a:solidFill>
          <a:latin typeface="+mn-lt"/>
          <a:ea typeface="+mn-ea"/>
          <a:cs typeface="+mn-cs"/>
        </a:defRPr>
      </a:lvl3pPr>
      <a:lvl4pPr marL="1027430" algn="l" defTabSz="684530" rtl="0" eaLnBrk="1" latinLnBrk="0" hangingPunct="1">
        <a:defRPr sz="1400" kern="1200">
          <a:solidFill>
            <a:schemeClr val="tx1"/>
          </a:solidFill>
          <a:latin typeface="+mn-lt"/>
          <a:ea typeface="+mn-ea"/>
          <a:cs typeface="+mn-cs"/>
        </a:defRPr>
      </a:lvl4pPr>
      <a:lvl5pPr marL="1370330" algn="l" defTabSz="684530" rtl="0" eaLnBrk="1" latinLnBrk="0" hangingPunct="1">
        <a:defRPr sz="1400" kern="1200">
          <a:solidFill>
            <a:schemeClr val="tx1"/>
          </a:solidFill>
          <a:latin typeface="+mn-lt"/>
          <a:ea typeface="+mn-ea"/>
          <a:cs typeface="+mn-cs"/>
        </a:defRPr>
      </a:lvl5pPr>
      <a:lvl6pPr marL="1712595" algn="l" defTabSz="684530" rtl="0" eaLnBrk="1" latinLnBrk="0" hangingPunct="1">
        <a:defRPr sz="1400" kern="1200">
          <a:solidFill>
            <a:schemeClr val="tx1"/>
          </a:solidFill>
          <a:latin typeface="+mn-lt"/>
          <a:ea typeface="+mn-ea"/>
          <a:cs typeface="+mn-cs"/>
        </a:defRPr>
      </a:lvl6pPr>
      <a:lvl7pPr marL="2055495" algn="l" defTabSz="684530" rtl="0" eaLnBrk="1" latinLnBrk="0" hangingPunct="1">
        <a:defRPr sz="1400" kern="1200">
          <a:solidFill>
            <a:schemeClr val="tx1"/>
          </a:solidFill>
          <a:latin typeface="+mn-lt"/>
          <a:ea typeface="+mn-ea"/>
          <a:cs typeface="+mn-cs"/>
        </a:defRPr>
      </a:lvl7pPr>
      <a:lvl8pPr marL="2397760" algn="l" defTabSz="684530" rtl="0" eaLnBrk="1" latinLnBrk="0" hangingPunct="1">
        <a:defRPr sz="1400" kern="1200">
          <a:solidFill>
            <a:schemeClr val="tx1"/>
          </a:solidFill>
          <a:latin typeface="+mn-lt"/>
          <a:ea typeface="+mn-ea"/>
          <a:cs typeface="+mn-cs"/>
        </a:defRPr>
      </a:lvl8pPr>
      <a:lvl9pPr marL="2740660" algn="l" defTabSz="68453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502412" y="324000"/>
            <a:ext cx="8139178" cy="486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502412" y="972000"/>
            <a:ext cx="8139178" cy="378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accent4">
                    <a:lumMod val="100000"/>
                    <a:tint val="75000"/>
                  </a:schemeClr>
                </a:solidFill>
              </a:defRPr>
            </a:lvl1pPr>
          </a:lstStyle>
          <a:p>
            <a:endParaRPr lang="zh-CN" altLang="en-US"/>
          </a:p>
        </p:txBody>
      </p:sp>
      <p:sp>
        <p:nvSpPr>
          <p:cNvPr id="5" name="页脚占位符 4"/>
          <p:cNvSpPr>
            <a:spLocks noGrp="1"/>
          </p:cNvSpPr>
          <p:nvPr>
            <p:ph type="ftr" sz="quarter" idx="3"/>
            <p:custDataLst>
              <p:tags r:id="rId16"/>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accent4">
                    <a:lumMod val="100000"/>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l" defTabSz="685800" rtl="0" eaLnBrk="1" fontAlgn="auto" latinLnBrk="0" hangingPunct="1">
        <a:lnSpc>
          <a:spcPct val="100000"/>
        </a:lnSpc>
        <a:spcBef>
          <a:spcPct val="0"/>
        </a:spcBef>
        <a:buNone/>
        <a:defRPr sz="2100" b="1" u="none" strike="noStrike" kern="1200" cap="none" spc="200" normalizeH="0">
          <a:solidFill>
            <a:schemeClr val="accent4">
              <a:lumMod val="100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accent4">
              <a:lumMod val="100000"/>
            </a:schemeClr>
          </a:solidFill>
          <a:uFillTx/>
          <a:latin typeface="+mn-lt"/>
          <a:ea typeface="+mn-ea"/>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accent4">
              <a:lumMod val="100000"/>
            </a:schemeClr>
          </a:solidFill>
          <a:uFillTx/>
          <a:latin typeface="+mn-lt"/>
          <a:ea typeface="+mn-ea"/>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accent4">
              <a:lumMod val="100000"/>
            </a:schemeClr>
          </a:solidFill>
          <a:uFillTx/>
          <a:latin typeface="+mn-lt"/>
          <a:ea typeface="+mn-ea"/>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accent4">
              <a:lumMod val="100000"/>
            </a:schemeClr>
          </a:solidFill>
          <a:uFillTx/>
          <a:latin typeface="+mn-lt"/>
          <a:ea typeface="+mn-ea"/>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accent4">
              <a:lumMod val="100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68.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slide" Target="slide30.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2.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10" Type="http://schemas.openxmlformats.org/officeDocument/2006/relationships/image" Target="../media/image5.png"/><Relationship Id="rId4" Type="http://schemas.openxmlformats.org/officeDocument/2006/relationships/slide" Target="slide5.xml"/><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slide" Target="slide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slide" Target="slide3.xml"/></Relationships>
</file>

<file path=ppt/slides/_rels/slide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2.png"/><Relationship Id="rId7" Type="http://schemas.openxmlformats.org/officeDocument/2006/relationships/slide" Target="slide3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1.xml"/><Relationship Id="rId5" Type="http://schemas.openxmlformats.org/officeDocument/2006/relationships/slide" Target="slide10.xml"/><Relationship Id="rId4" Type="http://schemas.openxmlformats.org/officeDocument/2006/relationships/slide" Target="slide9.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slide" Target="slide3.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8.xml"/><Relationship Id="rId1" Type="http://schemas.openxmlformats.org/officeDocument/2006/relationships/tags" Target="../tags/tag69.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hemeOverride" Target="../theme/themeOverride3.xml"/><Relationship Id="rId6" Type="http://schemas.openxmlformats.org/officeDocument/2006/relationships/slide" Target="slide1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slide" Target="slide22.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822F9ED-6A5E-4514-B193-501468BF63EE}"/>
              </a:ext>
            </a:extLst>
          </p:cNvPr>
          <p:cNvPicPr>
            <a:picLocks noChangeAspect="1"/>
          </p:cNvPicPr>
          <p:nvPr/>
        </p:nvPicPr>
        <p:blipFill rotWithShape="1">
          <a:blip r:embed="rId5">
            <a:extLst>
              <a:ext uri="{28A0092B-C50C-407E-A947-70E740481C1C}">
                <a14:useLocalDpi xmlns:a14="http://schemas.microsoft.com/office/drawing/2010/main" val="0"/>
              </a:ext>
            </a:extLst>
          </a:blip>
          <a:srcRect l="4453" t="7457" r="8516" b="14161"/>
          <a:stretch/>
        </p:blipFill>
        <p:spPr>
          <a:xfrm>
            <a:off x="36512" y="6178"/>
            <a:ext cx="9144000" cy="5143500"/>
          </a:xfrm>
          <a:prstGeom prst="rect">
            <a:avLst/>
          </a:prstGeom>
        </p:spPr>
      </p:pic>
      <p:sp>
        <p:nvSpPr>
          <p:cNvPr id="8" name="文字方塊 7">
            <a:extLst>
              <a:ext uri="{FF2B5EF4-FFF2-40B4-BE49-F238E27FC236}">
                <a16:creationId xmlns:a16="http://schemas.microsoft.com/office/drawing/2014/main" id="{6F9E7B9C-E474-37AD-EE22-42ABDC086773}"/>
              </a:ext>
            </a:extLst>
          </p:cNvPr>
          <p:cNvSpPr txBox="1"/>
          <p:nvPr/>
        </p:nvSpPr>
        <p:spPr>
          <a:xfrm>
            <a:off x="467544" y="1347614"/>
            <a:ext cx="4789898" cy="1569660"/>
          </a:xfrm>
          <a:prstGeom prst="rect">
            <a:avLst/>
          </a:prstGeom>
          <a:noFill/>
        </p:spPr>
        <p:txBody>
          <a:bodyPr wrap="square">
            <a:spAutoFit/>
          </a:bodyPr>
          <a:lstStyle/>
          <a:p>
            <a:pPr algn="dist"/>
            <a:r>
              <a:rPr lang="zh-CN" altLang="en-US" sz="3200" b="1"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配對交易模型比較暨績效分析與運用神經網路對選擇權定價之探討</a:t>
            </a:r>
          </a:p>
        </p:txBody>
      </p:sp>
      <p:sp>
        <p:nvSpPr>
          <p:cNvPr id="9" name="文字方塊 8">
            <a:extLst>
              <a:ext uri="{FF2B5EF4-FFF2-40B4-BE49-F238E27FC236}">
                <a16:creationId xmlns:a16="http://schemas.microsoft.com/office/drawing/2014/main" id="{679F2EC2-69F5-ACFC-2EBF-2A4C4A61F49E}"/>
              </a:ext>
            </a:extLst>
          </p:cNvPr>
          <p:cNvSpPr txBox="1"/>
          <p:nvPr/>
        </p:nvSpPr>
        <p:spPr>
          <a:xfrm>
            <a:off x="1251655" y="3147814"/>
            <a:ext cx="3221675" cy="646331"/>
          </a:xfrm>
          <a:prstGeom prst="rect">
            <a:avLst/>
          </a:prstGeom>
          <a:noFill/>
        </p:spPr>
        <p:txBody>
          <a:bodyPr wrap="square">
            <a:spAutoFit/>
          </a:bodyPr>
          <a:lstStyle/>
          <a:p>
            <a:pPr algn="dist"/>
            <a:r>
              <a:rPr lang="zh-CN"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指導教授：戴天時 教授</a:t>
            </a:r>
          </a:p>
          <a:p>
            <a:pPr algn="ctr"/>
            <a:r>
              <a:rPr lang="zh-CN"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研究生：游竣瑜</a:t>
            </a:r>
          </a:p>
        </p:txBody>
      </p:sp>
      <p:pic>
        <p:nvPicPr>
          <p:cNvPr id="3" name="圖片 2" descr="一張含有 黑色, 黑暗 的圖片&#10;&#10;自動產生的描述">
            <a:extLst>
              <a:ext uri="{FF2B5EF4-FFF2-40B4-BE49-F238E27FC236}">
                <a16:creationId xmlns:a16="http://schemas.microsoft.com/office/drawing/2014/main" id="{3CCD3BCA-F0BE-CB5C-9A05-472ACE66AC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12" y="0"/>
            <a:ext cx="1419622" cy="1419622"/>
          </a:xfrm>
          <a:prstGeom prst="rect">
            <a:avLst/>
          </a:prstGeom>
        </p:spPr>
      </p:pic>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依據香港某避險基金要求進行的實驗</a:t>
            </a:r>
          </a:p>
        </p:txBody>
      </p:sp>
      <p:sp>
        <p:nvSpPr>
          <p:cNvPr id="10" name="文字方塊 9">
            <a:extLst>
              <a:ext uri="{FF2B5EF4-FFF2-40B4-BE49-F238E27FC236}">
                <a16:creationId xmlns:a16="http://schemas.microsoft.com/office/drawing/2014/main" id="{61D89019-B1F9-C39A-AF19-E56F2BF92F43}"/>
              </a:ext>
            </a:extLst>
          </p:cNvPr>
          <p:cNvSpPr txBox="1"/>
          <p:nvPr/>
        </p:nvSpPr>
        <p:spPr>
          <a:xfrm>
            <a:off x="643890" y="1419622"/>
            <a:ext cx="4572000" cy="338554"/>
          </a:xfrm>
          <a:prstGeom prst="rect">
            <a:avLst/>
          </a:prstGeom>
          <a:noFill/>
        </p:spPr>
        <p:txBody>
          <a:bodyPr wrap="square">
            <a:spAutoFit/>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 </a:t>
            </a:r>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在日股市場進行參數及機制調整以優化績效</a:t>
            </a:r>
          </a:p>
        </p:txBody>
      </p:sp>
      <p:sp>
        <p:nvSpPr>
          <p:cNvPr id="11" name="文字方塊 10">
            <a:extLst>
              <a:ext uri="{FF2B5EF4-FFF2-40B4-BE49-F238E27FC236}">
                <a16:creationId xmlns:a16="http://schemas.microsoft.com/office/drawing/2014/main" id="{FA32FBE4-2F91-DC55-CCA9-16EECBC2E61B}"/>
              </a:ext>
            </a:extLst>
          </p:cNvPr>
          <p:cNvSpPr txBox="1"/>
          <p:nvPr/>
        </p:nvSpPr>
        <p:spPr>
          <a:xfrm>
            <a:off x="1021715" y="1916053"/>
            <a:ext cx="7497316" cy="2638094"/>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日股市場的交易時段較特殊，為日本時間</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09:00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至</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11:30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以及</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12:30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至</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15:00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兩個時段，而中間的一個小時會休盤，導致這一小時發生的資訊將會在</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12:30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開盤時集中反應，造成我們使用前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150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分鐘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當天第一次開盤至第一次收盤</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估計的參數會在第二次開盤後失效，故不能</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直接將兩個時段合併進行交易，只能使用其他方法提升交易績效。</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我們將比較是否使用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ADF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檢測、是否採用 </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Forbenius</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範數收斂法、是否使用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Cross times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篩選法、最大交易張數限制改變、及若交易張數超過最大交易張數限制的處理方法在日股績效回</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測的差異。</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4DE9AF4A-F1A5-734E-2A30-9B7FD1176377}"/>
              </a:ext>
            </a:extLst>
          </p:cNvPr>
          <p:cNvSpPr txBox="1"/>
          <p:nvPr/>
        </p:nvSpPr>
        <p:spPr>
          <a:xfrm>
            <a:off x="7452320" y="117317"/>
            <a:ext cx="1531188" cy="307777"/>
          </a:xfrm>
          <a:prstGeom prst="rect">
            <a:avLst/>
          </a:prstGeom>
          <a:noFill/>
        </p:spPr>
        <p:txBody>
          <a:bodyPr wrap="none" rtlCol="0">
            <a:spAutoFit/>
          </a:bodyPr>
          <a:lstStyle/>
          <a:p>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前往實驗結果</a:t>
            </a:r>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&gt;&gt;</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246720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8308" cy="727"/>
            </a:xfrm>
            <a:prstGeom prst="rect">
              <a:avLst/>
            </a:prstGeom>
            <a:noFill/>
          </p:spPr>
          <p:txBody>
            <a:bodyPr wrap="none" rtlCol="0">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運用神經網路對選擇權定價之探討</a:t>
              </a: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47C13E5E-DB8D-40A5-D872-41E9EE9135BA}"/>
              </a:ext>
            </a:extLst>
          </p:cNvPr>
          <p:cNvSpPr txBox="1"/>
          <p:nvPr/>
        </p:nvSpPr>
        <p:spPr>
          <a:xfrm>
            <a:off x="624969" y="627534"/>
            <a:ext cx="7894062" cy="699102"/>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我們首先整理多篇論文在使用財金理論無套利限制式時的方法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如包含在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NN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架構中、使用模擬資</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料、藉由損失函數控制</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與使用了哪些限制式，相同底色為等價限制式。</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5" name="圖片 14" descr="一張含有 文字, 螢幕擷取畫面, 數字, 字型 的圖片&#10;&#10;自動產生的描述">
            <a:extLst>
              <a:ext uri="{FF2B5EF4-FFF2-40B4-BE49-F238E27FC236}">
                <a16:creationId xmlns:a16="http://schemas.microsoft.com/office/drawing/2014/main" id="{14A06F7E-04EA-52F0-B159-442752C6C1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87" y="1349508"/>
            <a:ext cx="4809422" cy="3671021"/>
          </a:xfrm>
          <a:prstGeom prst="rect">
            <a:avLst/>
          </a:prstGeom>
        </p:spPr>
      </p:pic>
      <mc:AlternateContent xmlns:mc="http://schemas.openxmlformats.org/markup-compatibility/2006" xmlns:a14="http://schemas.microsoft.com/office/drawing/2010/main">
        <mc:Choice Requires="a14">
          <p:sp>
            <p:nvSpPr>
              <p:cNvPr id="20" name="圓角矩形 19">
                <a:extLst>
                  <a:ext uri="{FF2B5EF4-FFF2-40B4-BE49-F238E27FC236}">
                    <a16:creationId xmlns:a16="http://schemas.microsoft.com/office/drawing/2014/main" id="{24564682-C528-90DE-339D-A5880C5D9348}"/>
                  </a:ext>
                </a:extLst>
              </p:cNvPr>
              <p:cNvSpPr/>
              <p:nvPr/>
            </p:nvSpPr>
            <p:spPr>
              <a:xfrm>
                <a:off x="5482555" y="1778697"/>
                <a:ext cx="3078631" cy="28126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 xmlns:m="http://schemas.openxmlformats.org/officeDocument/2006/math">
                    <m:r>
                      <a:rPr lang="en-US"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𝑪</m:t>
                    </m:r>
                    <m:r>
                      <a:rPr lang="en-US" altLang="zh-TW" sz="1400" b="1" i="0"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oMath>
                </a14:m>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買權價格</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ctr"/>
                <a14:m>
                  <m:oMath xmlns:m="http://schemas.openxmlformats.org/officeDocument/2006/math">
                    <m:r>
                      <a:rPr lang="en-US"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𝑷</m:t>
                    </m:r>
                    <m:r>
                      <a:rPr lang="en-US" altLang="zh-TW" sz="1400" b="1" i="0"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oMath>
                </a14:m>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賣權價格</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ctr"/>
                <a14:m>
                  <m:oMath xmlns:m="http://schemas.openxmlformats.org/officeDocument/2006/math">
                    <m:r>
                      <a:rPr lang="en-US"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𝑲</m:t>
                    </m:r>
                    <m:r>
                      <a:rPr lang="en-US" altLang="zh-TW" sz="1400" b="1" i="0"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oMath>
                </a14:m>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履約價</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ctr"/>
                <a14:m>
                  <m:oMath xmlns:m="http://schemas.openxmlformats.org/officeDocument/2006/math">
                    <m:r>
                      <a:rPr lang="en-US" altLang="zh-TW" sz="1400" b="1" i="1" dirty="0" smtClean="0">
                        <a:latin typeface="Cambria Math" panose="02040503050406030204" pitchFamily="18" charset="0"/>
                        <a:ea typeface="Cambria Math" panose="02040503050406030204" pitchFamily="18" charset="0"/>
                        <a:cs typeface="+mn-ea"/>
                        <a:sym typeface="思源宋体 CN Light" panose="02020300000000000000" pitchFamily="18" charset="-122"/>
                      </a:rPr>
                      <m:t>𝝈</m:t>
                    </m:r>
                    <m:r>
                      <a:rPr lang="en-US" altLang="zh-TW" sz="1400" b="1" i="0"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oMath>
                </a14:m>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隱含波動度</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ctr"/>
                <a14:m>
                  <m:oMath xmlns:m="http://schemas.openxmlformats.org/officeDocument/2006/math">
                    <m:r>
                      <a:rPr lang="en-US"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r>
                      <a:rPr lang="en-US"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func>
                      <m:funcPr>
                        <m:ctrlPr>
                          <a:rPr lang="en"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funcPr>
                      <m:fName>
                        <m:r>
                          <m:rPr>
                            <m:sty m:val="p"/>
                          </m:rPr>
                          <a:rPr lang="en" altLang="zh-TW" sz="1400" b="0" i="0"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log</m:t>
                        </m:r>
                      </m:fName>
                      <m:e>
                        <m:f>
                          <m:fPr>
                            <m:ctrlPr>
                              <a:rPr lang="en" altLang="zh-TW" sz="1400" b="0"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fPr>
                          <m:num>
                            <m:r>
                              <a:rPr lang="en-US" altLang="zh-TW" sz="1400" b="0"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𝐾</m:t>
                            </m:r>
                          </m:num>
                          <m:den>
                            <m:r>
                              <a:rPr lang="en-US" altLang="zh-TW" sz="1400" b="0"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𝑆</m:t>
                            </m:r>
                            <m:sSup>
                              <m:sSupPr>
                                <m:ctrlPr>
                                  <a:rPr lang="en-US" altLang="zh-TW" sz="1400" b="0"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pPr>
                              <m:e>
                                <m:r>
                                  <a:rPr lang="en-US" altLang="zh-TW" sz="1400" b="0"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𝑒</m:t>
                                </m:r>
                              </m:e>
                              <m:sup>
                                <m:r>
                                  <a:rPr lang="en"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𝒓</m:t>
                                </m:r>
                                <m:r>
                                  <a:rPr lang="en"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l-GR"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𝜹</m:t>
                                </m:r>
                                <m:r>
                                  <a:rPr lang="el-GR"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l-GR"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𝝉</m:t>
                                </m:r>
                              </m:sup>
                            </m:sSup>
                          </m:den>
                        </m:f>
                      </m:e>
                    </m:func>
                    <m:r>
                      <a:rPr lang="en-US"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oMath>
                </a14:m>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log-moneyness</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ctr"/>
                <a14:m>
                  <m:oMath xmlns:m="http://schemas.openxmlformats.org/officeDocument/2006/math">
                    <m:r>
                      <a:rPr lang="en-US"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𝑻𝑽</m:t>
                    </m:r>
                    <m:r>
                      <a:rPr lang="en-US"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oMath>
                </a14:m>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歐式買權的時間價值</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ctr"/>
                <a14:m>
                  <m:oMath xmlns:m="http://schemas.openxmlformats.org/officeDocument/2006/math">
                    <m:r>
                      <a:rPr lang="en-US"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𝑶𝑽</m:t>
                    </m:r>
                    <m:r>
                      <a:rPr lang="en-US"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oMath>
                </a14:m>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選擇權價值</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ctr"/>
                <a14:m>
                  <m:oMath xmlns:m="http://schemas.openxmlformats.org/officeDocument/2006/math">
                    <m:r>
                      <a:rPr lang="en-US" altLang="zh-TW" sz="1400" b="1" i="1" dirty="0" smtClean="0">
                        <a:latin typeface="Cambria Math" panose="02040503050406030204" pitchFamily="18" charset="0"/>
                        <a:ea typeface="Cambria Math" panose="02040503050406030204" pitchFamily="18" charset="0"/>
                        <a:cs typeface="+mn-ea"/>
                        <a:sym typeface="思源宋体 CN Light" panose="02020300000000000000" pitchFamily="18" charset="-122"/>
                      </a:rPr>
                      <m:t>𝝉</m:t>
                    </m:r>
                    <m:r>
                      <a:rPr lang="en-US" altLang="zh-TW" sz="1400" b="1" i="1" dirty="0"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oMath>
                </a14:m>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距離到期日的時間</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ctr"/>
                <a14:m>
                  <m:oMathPara xmlns:m="http://schemas.openxmlformats.org/officeDocument/2006/math">
                    <m:oMathParaPr>
                      <m:jc m:val="centerGroup"/>
                    </m:oMathParaPr>
                    <m:oMath xmlns:m="http://schemas.openxmlformats.org/officeDocument/2006/math">
                      <m:sSub>
                        <m:sSubPr>
                          <m:ctrlPr>
                            <a:rPr lang="en-US" altLang="zh-TW"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TW"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𝒅</m:t>
                          </m:r>
                        </m:e>
                        <m:sub>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sub>
                      </m:sSub>
                      <m:d>
                        <m:dPr>
                          <m:ctrlPr>
                            <a:rPr lang="en-US" altLang="zh-TW"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TW"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r>
                            <a:rPr lang="en-US" altLang="zh-TW"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𝝉</m:t>
                          </m:r>
                        </m:e>
                      </m:d>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f>
                        <m:fPr>
                          <m:ctrlP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ctrlPr>
                        </m:fPr>
                        <m:num>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𝒌</m:t>
                          </m:r>
                        </m:num>
                        <m:den>
                          <m:rad>
                            <m:radPr>
                              <m:degHide m:val="on"/>
                              <m:ctrlP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ctrlPr>
                            </m:radPr>
                            <m:deg/>
                            <m:e>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𝝈</m:t>
                              </m:r>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𝒌</m:t>
                              </m:r>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𝝉</m:t>
                              </m:r>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𝝉</m:t>
                              </m:r>
                            </m:e>
                          </m:rad>
                        </m:den>
                      </m:f>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f>
                        <m:fPr>
                          <m:ctrlP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ctrlPr>
                        </m:fPr>
                        <m:num>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𝟏</m:t>
                          </m:r>
                        </m:num>
                        <m:den>
                          <m:r>
                            <a:rPr lang="en-US" altLang="zh-TW" sz="12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𝟐</m:t>
                          </m:r>
                        </m:den>
                      </m:f>
                      <m:rad>
                        <m:radPr>
                          <m:degHide m:val="on"/>
                          <m:ctrlP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ctrlPr>
                        </m:radPr>
                        <m:deg/>
                        <m:e>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𝝈</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𝒌</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𝝉</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𝝉</m:t>
                          </m:r>
                        </m:e>
                      </m:rad>
                    </m:oMath>
                  </m:oMathPara>
                </a14:m>
                <a:endParaRPr lang="en-US" altLang="zh-TW" sz="1200" b="1" dirty="0">
                  <a:latin typeface="Microsoft JhengHei" panose="020B0604030504040204" pitchFamily="34" charset="-120"/>
                  <a:ea typeface="Cambria Math" panose="02040503050406030204" pitchFamily="18" charset="0"/>
                  <a:cs typeface="+mn-ea"/>
                  <a:sym typeface="思源宋体 CN Light" panose="02020300000000000000" pitchFamily="18" charset="-122"/>
                </a:endParaRPr>
              </a:p>
              <a:p>
                <a:pPr algn="ctr"/>
                <a14:m>
                  <m:oMathPara xmlns:m="http://schemas.openxmlformats.org/officeDocument/2006/math">
                    <m:oMathParaPr>
                      <m:jc m:val="centerGroup"/>
                    </m:oMathParaPr>
                    <m:oMath xmlns:m="http://schemas.openxmlformats.org/officeDocument/2006/math">
                      <m:sSub>
                        <m:sSubPr>
                          <m:ctrlPr>
                            <a:rPr lang="el-GR"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l-GR" altLang="zh-TW" sz="1400" b="1" i="1" dirty="0"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e>
                        <m:sub>
                          <m:r>
                            <a:rPr lang="en-US"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sub>
                      </m:sSub>
                      <m:r>
                        <a:rPr lang="el-GR"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𝝈</m:t>
                      </m:r>
                      <m:r>
                        <a:rPr lang="el-GR"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r>
                        <a:rPr lang="en"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r>
                        <a:rPr lang="el-GR"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𝝉</m:t>
                      </m:r>
                      <m:r>
                        <a:rPr lang="el-GR"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f>
                        <m:fPr>
                          <m:ctrlPr>
                            <a:rPr lang="el-GR"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fPr>
                        <m:num>
                          <m:r>
                            <a:rPr lang="el-GR"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𝝏𝝈</m:t>
                          </m:r>
                          <m:r>
                            <a:rPr lang="el-GR"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r>
                            <a:rPr lang="en"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l-GR"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𝝉</m:t>
                          </m:r>
                          <m:r>
                            <a:rPr lang="el-GR"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num>
                        <m:den>
                          <m:r>
                            <a:rPr lang="el-GR"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 altLang="zh-TW" sz="1400" b="1" i="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den>
                      </m:f>
                    </m:oMath>
                  </m:oMathPara>
                </a14:m>
                <a:endParaRPr lang="zh-TW" altLang="en-US" sz="1400" dirty="0"/>
              </a:p>
            </p:txBody>
          </p:sp>
        </mc:Choice>
        <mc:Fallback xmlns="">
          <p:sp>
            <p:nvSpPr>
              <p:cNvPr id="20" name="圓角矩形 19">
                <a:extLst>
                  <a:ext uri="{FF2B5EF4-FFF2-40B4-BE49-F238E27FC236}">
                    <a16:creationId xmlns:a16="http://schemas.microsoft.com/office/drawing/2014/main" id="{24564682-C528-90DE-339D-A5880C5D9348}"/>
                  </a:ext>
                </a:extLst>
              </p:cNvPr>
              <p:cNvSpPr>
                <a:spLocks noRot="1" noChangeAspect="1" noMove="1" noResize="1" noEditPoints="1" noAdjustHandles="1" noChangeArrowheads="1" noChangeShapeType="1" noTextEdit="1"/>
              </p:cNvSpPr>
              <p:nvPr/>
            </p:nvSpPr>
            <p:spPr>
              <a:xfrm>
                <a:off x="5482555" y="1778697"/>
                <a:ext cx="3078631" cy="2812641"/>
              </a:xfrm>
              <a:prstGeom prst="roundRect">
                <a:avLst/>
              </a:prstGeom>
              <a:blipFill>
                <a:blip r:embed="rId4"/>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38173078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8308" cy="727"/>
            </a:xfrm>
            <a:prstGeom prst="rect">
              <a:avLst/>
            </a:prstGeom>
            <a:noFill/>
          </p:spPr>
          <p:txBody>
            <a:bodyPr wrap="none" rtlCol="0">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運用神經網路對選擇權定價之探討</a:t>
              </a: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47C13E5E-DB8D-40A5-D872-41E9EE9135BA}"/>
              </a:ext>
            </a:extLst>
          </p:cNvPr>
          <p:cNvSpPr txBox="1"/>
          <p:nvPr/>
        </p:nvSpPr>
        <p:spPr>
          <a:xfrm>
            <a:off x="624969" y="627534"/>
            <a:ext cx="7894062" cy="699102"/>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我們首先整理多篇論文在使用財金理論無套利限制式時的方法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如包含在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NN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架構中、使用模擬資</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料、藉由損失函數控制</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與使用了哪些限制式，相同底色為等價限制式。</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5" name="圖片 14" descr="一張含有 文字, 螢幕擷取畫面, 數字, 字型 的圖片&#10;&#10;自動產生的描述">
            <a:extLst>
              <a:ext uri="{FF2B5EF4-FFF2-40B4-BE49-F238E27FC236}">
                <a16:creationId xmlns:a16="http://schemas.microsoft.com/office/drawing/2014/main" id="{14A06F7E-04EA-52F0-B159-442752C6C1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787" y="1349508"/>
            <a:ext cx="4809422" cy="3671021"/>
          </a:xfrm>
          <a:prstGeom prst="rect">
            <a:avLst/>
          </a:prstGeom>
        </p:spPr>
      </p:pic>
      <mc:AlternateContent xmlns:mc="http://schemas.openxmlformats.org/markup-compatibility/2006" xmlns:a14="http://schemas.microsoft.com/office/drawing/2010/main">
        <mc:Choice Requires="a14">
          <p:sp>
            <p:nvSpPr>
              <p:cNvPr id="10" name="文字方塊 9">
                <a:extLst>
                  <a:ext uri="{FF2B5EF4-FFF2-40B4-BE49-F238E27FC236}">
                    <a16:creationId xmlns:a16="http://schemas.microsoft.com/office/drawing/2014/main" id="{FE973A26-A7B7-58A1-3A29-9B1AEE53D142}"/>
                  </a:ext>
                </a:extLst>
              </p:cNvPr>
              <p:cNvSpPr txBox="1"/>
              <p:nvPr/>
            </p:nvSpPr>
            <p:spPr>
              <a:xfrm>
                <a:off x="5395209" y="1923678"/>
                <a:ext cx="3569279" cy="2467214"/>
              </a:xfrm>
              <a:prstGeom prst="rect">
                <a:avLst/>
              </a:prstGeom>
              <a:noFill/>
            </p:spPr>
            <p:txBody>
              <a:bodyPr wrap="square" rtlCol="0">
                <a:spAutoFit/>
              </a:bodyPr>
              <a:lstStyle/>
              <a:p>
                <a:r>
                  <a:rPr kumimoji="1" lang="zh-TW" altLang="en-US" sz="1600" b="1" dirty="0">
                    <a:latin typeface="Microsoft JhengHei" panose="020B0604030504040204" pitchFamily="34" charset="-120"/>
                    <a:ea typeface="Microsoft JhengHei" panose="020B0604030504040204" pitchFamily="34" charset="-120"/>
                  </a:rPr>
                  <a:t>若我們有 </a:t>
                </a:r>
                <a14:m>
                  <m:oMath xmlns:m="http://schemas.openxmlformats.org/officeDocument/2006/math">
                    <m:f>
                      <m:fPr>
                        <m:ctrlPr>
                          <a:rPr kumimoji="1" lang="en-US" altLang="zh-TW" sz="1600" b="1" i="1" smtClean="0">
                            <a:latin typeface="Cambria Math" panose="02040503050406030204" pitchFamily="18" charset="0"/>
                          </a:rPr>
                        </m:ctrlPr>
                      </m:fPr>
                      <m:num>
                        <m:r>
                          <a:rPr kumimoji="1" lang="en-US" altLang="zh-TW" sz="1600" b="1" i="0" smtClean="0">
                            <a:latin typeface="Cambria Math" panose="02040503050406030204" pitchFamily="18" charset="0"/>
                            <a:ea typeface="Cambria Math" panose="02040503050406030204" pitchFamily="18" charset="0"/>
                          </a:rPr>
                          <m:t>𝛛</m:t>
                        </m:r>
                        <m:r>
                          <a:rPr kumimoji="1" lang="en-US" altLang="zh-TW" sz="1600" b="1" i="0" smtClean="0">
                            <a:latin typeface="Cambria Math" panose="02040503050406030204" pitchFamily="18" charset="0"/>
                            <a:ea typeface="Cambria Math" panose="02040503050406030204" pitchFamily="18" charset="0"/>
                          </a:rPr>
                          <m:t>𝐂</m:t>
                        </m:r>
                      </m:num>
                      <m:den>
                        <m:r>
                          <a:rPr kumimoji="1" lang="en-US" altLang="zh-TW" sz="1600" b="1" i="0">
                            <a:latin typeface="Cambria Math" panose="02040503050406030204" pitchFamily="18" charset="0"/>
                            <a:ea typeface="Cambria Math" panose="02040503050406030204" pitchFamily="18" charset="0"/>
                          </a:rPr>
                          <m:t>𝛛</m:t>
                        </m:r>
                        <m:r>
                          <a:rPr kumimoji="1" lang="en-US" altLang="zh-TW" sz="1600" b="1" i="0" smtClean="0">
                            <a:latin typeface="Cambria Math" panose="02040503050406030204" pitchFamily="18" charset="0"/>
                            <a:ea typeface="Cambria Math" panose="02040503050406030204" pitchFamily="18" charset="0"/>
                          </a:rPr>
                          <m:t>𝛕</m:t>
                        </m:r>
                      </m:den>
                    </m:f>
                    <m:r>
                      <a:rPr kumimoji="1" lang="en-US" altLang="zh-TW" sz="1600" b="1" i="0" smtClean="0">
                        <a:latin typeface="Cambria Math" panose="02040503050406030204" pitchFamily="18" charset="0"/>
                        <a:ea typeface="Cambria Math" panose="02040503050406030204" pitchFamily="18" charset="0"/>
                      </a:rPr>
                      <m:t>≥</m:t>
                    </m:r>
                    <m:r>
                      <a:rPr kumimoji="1" lang="en-US" altLang="zh-TW" sz="1600" b="1" i="0" smtClean="0">
                        <a:latin typeface="Cambria Math" panose="02040503050406030204" pitchFamily="18" charset="0"/>
                        <a:ea typeface="Cambria Math" panose="02040503050406030204" pitchFamily="18" charset="0"/>
                      </a:rPr>
                      <m:t>𝟎</m:t>
                    </m:r>
                  </m:oMath>
                </a14:m>
                <a:r>
                  <a:rPr kumimoji="1" lang="zh-TW" altLang="el-GR" sz="1600" b="1" dirty="0">
                    <a:latin typeface="Microsoft JhengHei" panose="020B0604030504040204" pitchFamily="34" charset="-120"/>
                    <a:ea typeface="Microsoft JhengHei" panose="020B0604030504040204" pitchFamily="34" charset="-120"/>
                  </a:rPr>
                  <a:t>，</a:t>
                </a:r>
                <a:r>
                  <a:rPr kumimoji="1" lang="zh-TW" altLang="en-US" sz="1600" b="1" dirty="0">
                    <a:latin typeface="Microsoft JhengHei" panose="020B0604030504040204" pitchFamily="34" charset="-120"/>
                    <a:ea typeface="Microsoft JhengHei" panose="020B0604030504040204" pitchFamily="34" charset="-120"/>
                  </a:rPr>
                  <a:t>則 </a:t>
                </a:r>
                <a14:m>
                  <m:oMath xmlns:m="http://schemas.openxmlformats.org/officeDocument/2006/math">
                    <m:f>
                      <m:fPr>
                        <m:ctrlPr>
                          <a:rPr kumimoji="1" lang="en-US" altLang="zh-TW" sz="1600" b="1" i="1">
                            <a:latin typeface="Cambria Math" panose="02040503050406030204" pitchFamily="18" charset="0"/>
                          </a:rPr>
                        </m:ctrlPr>
                      </m:fPr>
                      <m:num>
                        <m:r>
                          <a:rPr kumimoji="1" lang="en-US" altLang="zh-TW" sz="1600" b="1">
                            <a:latin typeface="Cambria Math" panose="02040503050406030204" pitchFamily="18" charset="0"/>
                            <a:ea typeface="Cambria Math" panose="02040503050406030204" pitchFamily="18" charset="0"/>
                          </a:rPr>
                          <m:t>𝛛</m:t>
                        </m:r>
                        <m:r>
                          <a:rPr kumimoji="1" lang="en-US" altLang="zh-TW" sz="1600" b="1" i="0" smtClean="0">
                            <a:latin typeface="Cambria Math" panose="02040503050406030204" pitchFamily="18" charset="0"/>
                            <a:ea typeface="Cambria Math" panose="02040503050406030204" pitchFamily="18" charset="0"/>
                          </a:rPr>
                          <m:t>𝐓</m:t>
                        </m:r>
                        <m:r>
                          <a:rPr kumimoji="1" lang="en-US" altLang="zh-TW" sz="1600" b="1">
                            <a:latin typeface="Cambria Math" panose="02040503050406030204" pitchFamily="18" charset="0"/>
                            <a:ea typeface="Cambria Math" panose="02040503050406030204" pitchFamily="18" charset="0"/>
                          </a:rPr>
                          <m:t>𝐕</m:t>
                        </m:r>
                      </m:num>
                      <m:den>
                        <m:r>
                          <a:rPr kumimoji="1" lang="en-US" altLang="zh-TW" sz="1600" b="1">
                            <a:latin typeface="Cambria Math" panose="02040503050406030204" pitchFamily="18" charset="0"/>
                            <a:ea typeface="Cambria Math" panose="02040503050406030204" pitchFamily="18" charset="0"/>
                          </a:rPr>
                          <m:t>𝛛𝛕</m:t>
                        </m:r>
                      </m:den>
                    </m:f>
                    <m:r>
                      <a:rPr kumimoji="1" lang="en-US" altLang="zh-TW" sz="1600" b="1" i="1" smtClean="0">
                        <a:latin typeface="Cambria Math" panose="02040503050406030204" pitchFamily="18" charset="0"/>
                        <a:ea typeface="Cambria Math" panose="02040503050406030204" pitchFamily="18" charset="0"/>
                      </a:rPr>
                      <m:t>=</m:t>
                    </m:r>
                    <m:f>
                      <m:fPr>
                        <m:ctrlPr>
                          <a:rPr kumimoji="1" lang="en-US" altLang="zh-TW" sz="1600" b="1" i="1">
                            <a:latin typeface="Cambria Math" panose="02040503050406030204" pitchFamily="18" charset="0"/>
                          </a:rPr>
                        </m:ctrlPr>
                      </m:fPr>
                      <m:num>
                        <m:r>
                          <a:rPr kumimoji="1" lang="en-US" altLang="zh-TW" sz="1600" b="1" smtClean="0">
                            <a:latin typeface="Cambria Math" panose="02040503050406030204" pitchFamily="18" charset="0"/>
                            <a:ea typeface="Cambria Math" panose="02040503050406030204" pitchFamily="18" charset="0"/>
                          </a:rPr>
                          <m:t>𝛛</m:t>
                        </m:r>
                        <m:r>
                          <a:rPr kumimoji="1" lang="en-US" altLang="zh-TW" sz="1600" b="1" i="1" smtClean="0">
                            <a:latin typeface="Cambria Math" panose="02040503050406030204" pitchFamily="18" charset="0"/>
                            <a:ea typeface="Cambria Math" panose="02040503050406030204" pitchFamily="18" charset="0"/>
                          </a:rPr>
                          <m:t>𝑪</m:t>
                        </m:r>
                      </m:num>
                      <m:den>
                        <m:r>
                          <a:rPr kumimoji="1" lang="en-US" altLang="zh-TW" sz="1600" b="1">
                            <a:latin typeface="Cambria Math" panose="02040503050406030204" pitchFamily="18" charset="0"/>
                            <a:ea typeface="Cambria Math" panose="02040503050406030204" pitchFamily="18" charset="0"/>
                          </a:rPr>
                          <m:t>𝛛𝛕</m:t>
                        </m:r>
                      </m:den>
                    </m:f>
                    <m:r>
                      <a:rPr kumimoji="1" lang="en-US" altLang="zh-TW" sz="1600" b="1" i="1" smtClean="0">
                        <a:latin typeface="Cambria Math" panose="02040503050406030204" pitchFamily="18" charset="0"/>
                        <a:ea typeface="Cambria Math" panose="02040503050406030204" pitchFamily="18" charset="0"/>
                      </a:rPr>
                      <m:t>−</m:t>
                    </m:r>
                    <m:f>
                      <m:fPr>
                        <m:ctrlPr>
                          <a:rPr kumimoji="1" lang="en-US" altLang="zh-TW" sz="1600" b="1" i="1">
                            <a:latin typeface="Cambria Math" panose="02040503050406030204" pitchFamily="18" charset="0"/>
                          </a:rPr>
                        </m:ctrlPr>
                      </m:fPr>
                      <m:num>
                        <m:r>
                          <a:rPr kumimoji="1" lang="en-US" altLang="zh-TW" sz="1600" b="1">
                            <a:latin typeface="Cambria Math" panose="02040503050406030204" pitchFamily="18" charset="0"/>
                            <a:ea typeface="Cambria Math" panose="02040503050406030204" pitchFamily="18" charset="0"/>
                          </a:rPr>
                          <m:t>𝛛</m:t>
                        </m:r>
                        <m:r>
                          <a:rPr kumimoji="1" lang="en-US" altLang="zh-TW" sz="1600" b="1" i="0" smtClean="0">
                            <a:latin typeface="Cambria Math" panose="02040503050406030204" pitchFamily="18" charset="0"/>
                            <a:ea typeface="Cambria Math" panose="02040503050406030204" pitchFamily="18" charset="0"/>
                          </a:rPr>
                          <m:t>𝐈</m:t>
                        </m:r>
                        <m:r>
                          <a:rPr kumimoji="1" lang="en-US" altLang="zh-TW" sz="1600" b="1">
                            <a:latin typeface="Cambria Math" panose="02040503050406030204" pitchFamily="18" charset="0"/>
                            <a:ea typeface="Cambria Math" panose="02040503050406030204" pitchFamily="18" charset="0"/>
                          </a:rPr>
                          <m:t>𝐕</m:t>
                        </m:r>
                      </m:num>
                      <m:den>
                        <m:r>
                          <a:rPr kumimoji="1" lang="en-US" altLang="zh-TW" sz="1600" b="1">
                            <a:latin typeface="Cambria Math" panose="02040503050406030204" pitchFamily="18" charset="0"/>
                            <a:ea typeface="Cambria Math" panose="02040503050406030204" pitchFamily="18" charset="0"/>
                          </a:rPr>
                          <m:t>𝛛𝛕</m:t>
                        </m:r>
                      </m:den>
                    </m:f>
                    <m:r>
                      <a:rPr kumimoji="1" lang="en-US" altLang="zh-TW" sz="1600" b="1" i="1" smtClean="0">
                        <a:latin typeface="Cambria Math" panose="02040503050406030204" pitchFamily="18" charset="0"/>
                        <a:ea typeface="Cambria Math" panose="02040503050406030204" pitchFamily="18" charset="0"/>
                      </a:rPr>
                      <m:t>=</m:t>
                    </m:r>
                    <m:f>
                      <m:fPr>
                        <m:ctrlPr>
                          <a:rPr kumimoji="1" lang="en-US" altLang="zh-TW" sz="1600" b="1" i="1">
                            <a:latin typeface="Cambria Math" panose="02040503050406030204" pitchFamily="18" charset="0"/>
                          </a:rPr>
                        </m:ctrlPr>
                      </m:fPr>
                      <m:num>
                        <m:r>
                          <a:rPr kumimoji="1" lang="en-US" altLang="zh-TW" sz="1600" b="1">
                            <a:latin typeface="Cambria Math" panose="02040503050406030204" pitchFamily="18" charset="0"/>
                            <a:ea typeface="Cambria Math" panose="02040503050406030204" pitchFamily="18" charset="0"/>
                          </a:rPr>
                          <m:t>𝛛</m:t>
                        </m:r>
                        <m:r>
                          <a:rPr kumimoji="1" lang="en-US" altLang="zh-TW" sz="1600" b="1" i="1" smtClean="0">
                            <a:latin typeface="Cambria Math" panose="02040503050406030204" pitchFamily="18" charset="0"/>
                            <a:ea typeface="Cambria Math" panose="02040503050406030204" pitchFamily="18" charset="0"/>
                          </a:rPr>
                          <m:t>𝑪</m:t>
                        </m:r>
                      </m:num>
                      <m:den>
                        <m:r>
                          <a:rPr kumimoji="1" lang="en-US" altLang="zh-TW" sz="1600" b="1">
                            <a:latin typeface="Cambria Math" panose="02040503050406030204" pitchFamily="18" charset="0"/>
                            <a:ea typeface="Cambria Math" panose="02040503050406030204" pitchFamily="18" charset="0"/>
                          </a:rPr>
                          <m:t>𝛛𝛕</m:t>
                        </m:r>
                      </m:den>
                    </m:f>
                    <m:r>
                      <a:rPr kumimoji="1" lang="en-US" altLang="zh-TW" sz="1600" b="1" i="1" smtClean="0">
                        <a:latin typeface="Cambria Math" panose="02040503050406030204" pitchFamily="18" charset="0"/>
                        <a:ea typeface="Cambria Math" panose="02040503050406030204" pitchFamily="18" charset="0"/>
                      </a:rPr>
                      <m:t>−</m:t>
                    </m:r>
                    <m:f>
                      <m:fPr>
                        <m:ctrlPr>
                          <a:rPr kumimoji="1" lang="en-US" altLang="zh-TW" sz="1600" b="1" i="1">
                            <a:latin typeface="Cambria Math" panose="02040503050406030204" pitchFamily="18" charset="0"/>
                          </a:rPr>
                        </m:ctrlPr>
                      </m:fPr>
                      <m:num>
                        <m:r>
                          <a:rPr kumimoji="1" lang="en-US" altLang="zh-TW" sz="1600" b="1">
                            <a:latin typeface="Cambria Math" panose="02040503050406030204" pitchFamily="18" charset="0"/>
                            <a:ea typeface="Cambria Math" panose="02040503050406030204" pitchFamily="18" charset="0"/>
                          </a:rPr>
                          <m:t>𝛛</m:t>
                        </m:r>
                        <m:sSup>
                          <m:sSupPr>
                            <m:ctrlPr>
                              <a:rPr kumimoji="1" lang="en-US" altLang="zh-TW" sz="1600" b="1" i="1" smtClean="0">
                                <a:latin typeface="Cambria Math" panose="02040503050406030204" pitchFamily="18" charset="0"/>
                                <a:ea typeface="Cambria Math" panose="02040503050406030204" pitchFamily="18" charset="0"/>
                              </a:rPr>
                            </m:ctrlPr>
                          </m:sSupPr>
                          <m:e>
                            <m:d>
                              <m:dPr>
                                <m:ctrlPr>
                                  <a:rPr kumimoji="1" lang="en-US" altLang="zh-TW" sz="1600" b="1" i="1" smtClean="0">
                                    <a:latin typeface="Cambria Math" panose="02040503050406030204" pitchFamily="18" charset="0"/>
                                    <a:ea typeface="Cambria Math" panose="02040503050406030204" pitchFamily="18" charset="0"/>
                                  </a:rPr>
                                </m:ctrlPr>
                              </m:dPr>
                              <m:e>
                                <m:sSub>
                                  <m:sSubPr>
                                    <m:ctrlPr>
                                      <a:rPr kumimoji="1" lang="en-US" altLang="zh-TW" sz="1600" b="1" i="1" smtClean="0">
                                        <a:latin typeface="Cambria Math" panose="02040503050406030204" pitchFamily="18" charset="0"/>
                                        <a:ea typeface="Cambria Math" panose="02040503050406030204" pitchFamily="18" charset="0"/>
                                      </a:rPr>
                                    </m:ctrlPr>
                                  </m:sSubPr>
                                  <m:e>
                                    <m:r>
                                      <a:rPr kumimoji="1" lang="en-US" altLang="zh-TW" sz="1600" b="1" i="1" smtClean="0">
                                        <a:latin typeface="Cambria Math" panose="02040503050406030204" pitchFamily="18" charset="0"/>
                                        <a:ea typeface="Cambria Math" panose="02040503050406030204" pitchFamily="18" charset="0"/>
                                      </a:rPr>
                                      <m:t>𝑺</m:t>
                                    </m:r>
                                  </m:e>
                                  <m:sub>
                                    <m:r>
                                      <a:rPr kumimoji="1" lang="en-US" altLang="zh-TW" sz="1600" b="1" i="1" smtClean="0">
                                        <a:latin typeface="Cambria Math" panose="02040503050406030204" pitchFamily="18" charset="0"/>
                                        <a:ea typeface="Cambria Math" panose="02040503050406030204" pitchFamily="18" charset="0"/>
                                      </a:rPr>
                                      <m:t>𝒕</m:t>
                                    </m:r>
                                  </m:sub>
                                </m:sSub>
                                <m:r>
                                  <a:rPr kumimoji="1" lang="en-US" altLang="zh-TW" sz="1600" b="1" i="1" smtClean="0">
                                    <a:latin typeface="Cambria Math" panose="02040503050406030204" pitchFamily="18" charset="0"/>
                                    <a:ea typeface="Cambria Math" panose="02040503050406030204" pitchFamily="18" charset="0"/>
                                  </a:rPr>
                                  <m:t>−</m:t>
                                </m:r>
                                <m:r>
                                  <a:rPr kumimoji="1" lang="en-US" altLang="zh-TW" sz="1600" b="1" i="1" smtClean="0">
                                    <a:latin typeface="Cambria Math" panose="02040503050406030204" pitchFamily="18" charset="0"/>
                                    <a:ea typeface="Cambria Math" panose="02040503050406030204" pitchFamily="18" charset="0"/>
                                  </a:rPr>
                                  <m:t>𝑲</m:t>
                                </m:r>
                              </m:e>
                            </m:d>
                          </m:e>
                          <m:sup>
                            <m:r>
                              <a:rPr kumimoji="1" lang="en-US" altLang="zh-TW" sz="1600" b="1" i="1" smtClean="0">
                                <a:latin typeface="Cambria Math" panose="02040503050406030204" pitchFamily="18" charset="0"/>
                                <a:ea typeface="Cambria Math" panose="02040503050406030204" pitchFamily="18" charset="0"/>
                              </a:rPr>
                              <m:t>+</m:t>
                            </m:r>
                          </m:sup>
                        </m:sSup>
                      </m:num>
                      <m:den>
                        <m:r>
                          <a:rPr kumimoji="1" lang="en-US" altLang="zh-TW" sz="1600" b="1">
                            <a:latin typeface="Cambria Math" panose="02040503050406030204" pitchFamily="18" charset="0"/>
                            <a:ea typeface="Cambria Math" panose="02040503050406030204" pitchFamily="18" charset="0"/>
                          </a:rPr>
                          <m:t>𝛛𝛕</m:t>
                        </m:r>
                      </m:den>
                    </m:f>
                    <m:r>
                      <a:rPr kumimoji="1" lang="en-US" altLang="zh-TW" sz="1600" b="1">
                        <a:latin typeface="Cambria Math" panose="02040503050406030204" pitchFamily="18" charset="0"/>
                        <a:ea typeface="Cambria Math" panose="02040503050406030204" pitchFamily="18" charset="0"/>
                      </a:rPr>
                      <m:t>≥</m:t>
                    </m:r>
                    <m:r>
                      <a:rPr kumimoji="1" lang="en-US" altLang="zh-TW" sz="1600" b="1" i="1" smtClean="0">
                        <a:latin typeface="Cambria Math" panose="02040503050406030204" pitchFamily="18" charset="0"/>
                        <a:ea typeface="Cambria Math" panose="02040503050406030204" pitchFamily="18" charset="0"/>
                      </a:rPr>
                      <m:t>𝟎</m:t>
                    </m:r>
                  </m:oMath>
                </a14:m>
                <a:r>
                  <a:rPr kumimoji="1" lang="zh-TW" altLang="el-GR" sz="1600" b="1" dirty="0">
                    <a:latin typeface="Microsoft JhengHei" panose="020B0604030504040204" pitchFamily="34" charset="-120"/>
                    <a:ea typeface="Microsoft JhengHei" panose="020B0604030504040204" pitchFamily="34" charset="-120"/>
                  </a:rPr>
                  <a:t>，</a:t>
                </a:r>
                <a:endParaRPr kumimoji="1" lang="en-US" altLang="zh-TW" sz="1600" b="1" dirty="0">
                  <a:latin typeface="Microsoft JhengHei" panose="020B0604030504040204" pitchFamily="34" charset="-120"/>
                  <a:ea typeface="Microsoft JhengHei" panose="020B0604030504040204" pitchFamily="34" charset="-120"/>
                </a:endParaRPr>
              </a:p>
              <a:p>
                <a:endParaRPr kumimoji="1" lang="zh-TW" altLang="el-GR" sz="1600" b="1" dirty="0">
                  <a:latin typeface="Microsoft JhengHei" panose="020B0604030504040204" pitchFamily="34" charset="-120"/>
                  <a:ea typeface="Microsoft JhengHei" panose="020B0604030504040204" pitchFamily="34" charset="-120"/>
                </a:endParaRPr>
              </a:p>
              <a:p>
                <a:r>
                  <a:rPr kumimoji="1" lang="zh-TW" altLang="en-US" sz="1600" b="1" dirty="0">
                    <a:latin typeface="Microsoft JhengHei" panose="020B0604030504040204" pitchFamily="34" charset="-120"/>
                    <a:ea typeface="Microsoft JhengHei" panose="020B0604030504040204" pitchFamily="34" charset="-120"/>
                  </a:rPr>
                  <a:t>而若我們有 </a:t>
                </a:r>
                <a14:m>
                  <m:oMath xmlns:m="http://schemas.openxmlformats.org/officeDocument/2006/math">
                    <m:f>
                      <m:fPr>
                        <m:ctrlPr>
                          <a:rPr kumimoji="1" lang="en-US" altLang="zh-TW" sz="1600" b="1" i="1" smtClean="0">
                            <a:latin typeface="Cambria Math" panose="02040503050406030204" pitchFamily="18" charset="0"/>
                          </a:rPr>
                        </m:ctrlPr>
                      </m:fPr>
                      <m:num>
                        <m:r>
                          <a:rPr kumimoji="1" lang="en-US" altLang="zh-TW" sz="1600" b="1" i="0" smtClean="0">
                            <a:latin typeface="Cambria Math" panose="02040503050406030204" pitchFamily="18" charset="0"/>
                            <a:ea typeface="Cambria Math" panose="02040503050406030204" pitchFamily="18" charset="0"/>
                          </a:rPr>
                          <m:t>𝛛</m:t>
                        </m:r>
                        <m:r>
                          <a:rPr kumimoji="1" lang="en-US" altLang="zh-TW" sz="1600" b="1" i="0" smtClean="0">
                            <a:latin typeface="Cambria Math" panose="02040503050406030204" pitchFamily="18" charset="0"/>
                            <a:ea typeface="Cambria Math" panose="02040503050406030204" pitchFamily="18" charset="0"/>
                          </a:rPr>
                          <m:t>𝐓𝐕</m:t>
                        </m:r>
                      </m:num>
                      <m:den>
                        <m:r>
                          <a:rPr kumimoji="1" lang="en-US" altLang="zh-TW" sz="1600" b="1" i="0">
                            <a:latin typeface="Cambria Math" panose="02040503050406030204" pitchFamily="18" charset="0"/>
                            <a:ea typeface="Cambria Math" panose="02040503050406030204" pitchFamily="18" charset="0"/>
                          </a:rPr>
                          <m:t>𝛛</m:t>
                        </m:r>
                        <m:r>
                          <a:rPr kumimoji="1" lang="en-US" altLang="zh-TW" sz="1600" b="1" i="0" smtClean="0">
                            <a:latin typeface="Cambria Math" panose="02040503050406030204" pitchFamily="18" charset="0"/>
                            <a:ea typeface="Cambria Math" panose="02040503050406030204" pitchFamily="18" charset="0"/>
                          </a:rPr>
                          <m:t>𝛕</m:t>
                        </m:r>
                      </m:den>
                    </m:f>
                    <m:r>
                      <a:rPr kumimoji="1" lang="en-US" altLang="zh-TW" sz="1600" b="1" i="0" smtClean="0">
                        <a:latin typeface="Cambria Math" panose="02040503050406030204" pitchFamily="18" charset="0"/>
                        <a:ea typeface="Cambria Math" panose="02040503050406030204" pitchFamily="18" charset="0"/>
                      </a:rPr>
                      <m:t>≥</m:t>
                    </m:r>
                    <m:r>
                      <a:rPr kumimoji="1" lang="en-US" altLang="zh-TW" sz="1600" b="1" i="0" smtClean="0">
                        <a:latin typeface="Cambria Math" panose="02040503050406030204" pitchFamily="18" charset="0"/>
                        <a:ea typeface="Cambria Math" panose="02040503050406030204" pitchFamily="18" charset="0"/>
                      </a:rPr>
                      <m:t>𝟎</m:t>
                    </m:r>
                  </m:oMath>
                </a14:m>
                <a:r>
                  <a:rPr kumimoji="1" lang="zh-TW" altLang="el-GR" sz="1600" b="1" dirty="0">
                    <a:latin typeface="Microsoft JhengHei" panose="020B0604030504040204" pitchFamily="34" charset="-120"/>
                    <a:ea typeface="Microsoft JhengHei" panose="020B0604030504040204" pitchFamily="34" charset="-120"/>
                  </a:rPr>
                  <a:t>，</a:t>
                </a:r>
                <a:r>
                  <a:rPr kumimoji="1" lang="zh-TW" altLang="en-US" sz="1600" b="1" dirty="0">
                    <a:latin typeface="Microsoft JhengHei" panose="020B0604030504040204" pitchFamily="34" charset="-120"/>
                    <a:ea typeface="Microsoft JhengHei" panose="020B0604030504040204" pitchFamily="34" charset="-120"/>
                  </a:rPr>
                  <a:t>則 </a:t>
                </a:r>
                <a14:m>
                  <m:oMath xmlns:m="http://schemas.openxmlformats.org/officeDocument/2006/math">
                    <m:f>
                      <m:fPr>
                        <m:ctrlPr>
                          <a:rPr kumimoji="1" lang="en-US" altLang="zh-TW" sz="1600" b="1" i="1">
                            <a:latin typeface="Cambria Math" panose="02040503050406030204" pitchFamily="18" charset="0"/>
                          </a:rPr>
                        </m:ctrlPr>
                      </m:fPr>
                      <m:num>
                        <m:r>
                          <a:rPr kumimoji="1" lang="en-US" altLang="zh-TW" sz="1600" b="1">
                            <a:latin typeface="Cambria Math" panose="02040503050406030204" pitchFamily="18" charset="0"/>
                            <a:ea typeface="Cambria Math" panose="02040503050406030204" pitchFamily="18" charset="0"/>
                          </a:rPr>
                          <m:t>𝛛</m:t>
                        </m:r>
                        <m:r>
                          <a:rPr kumimoji="1" lang="en-US" altLang="zh-TW" sz="1600" b="1" i="1" smtClean="0">
                            <a:latin typeface="Cambria Math" panose="02040503050406030204" pitchFamily="18" charset="0"/>
                            <a:ea typeface="Cambria Math" panose="02040503050406030204" pitchFamily="18" charset="0"/>
                          </a:rPr>
                          <m:t>𝑪</m:t>
                        </m:r>
                      </m:num>
                      <m:den>
                        <m:r>
                          <a:rPr kumimoji="1" lang="en-US" altLang="zh-TW" sz="1600" b="1">
                            <a:latin typeface="Cambria Math" panose="02040503050406030204" pitchFamily="18" charset="0"/>
                            <a:ea typeface="Cambria Math" panose="02040503050406030204" pitchFamily="18" charset="0"/>
                          </a:rPr>
                          <m:t>𝛛𝛕</m:t>
                        </m:r>
                      </m:den>
                    </m:f>
                    <m:r>
                      <a:rPr kumimoji="1" lang="en-US" altLang="zh-TW" sz="1600" b="1" i="1" smtClean="0">
                        <a:latin typeface="Cambria Math" panose="02040503050406030204" pitchFamily="18" charset="0"/>
                        <a:ea typeface="Cambria Math" panose="02040503050406030204" pitchFamily="18" charset="0"/>
                      </a:rPr>
                      <m:t>=</m:t>
                    </m:r>
                    <m:f>
                      <m:fPr>
                        <m:ctrlPr>
                          <a:rPr kumimoji="1" lang="en-US" altLang="zh-TW" sz="1600" b="1" i="1">
                            <a:latin typeface="Cambria Math" panose="02040503050406030204" pitchFamily="18" charset="0"/>
                          </a:rPr>
                        </m:ctrlPr>
                      </m:fPr>
                      <m:num>
                        <m:r>
                          <a:rPr kumimoji="1" lang="en-US" altLang="zh-TW" sz="1600" b="1">
                            <a:latin typeface="Cambria Math" panose="02040503050406030204" pitchFamily="18" charset="0"/>
                            <a:ea typeface="Cambria Math" panose="02040503050406030204" pitchFamily="18" charset="0"/>
                          </a:rPr>
                          <m:t>𝛛</m:t>
                        </m:r>
                        <m:r>
                          <a:rPr kumimoji="1" lang="en-US" altLang="zh-TW" sz="1600" b="1" i="0" smtClean="0">
                            <a:latin typeface="Cambria Math" panose="02040503050406030204" pitchFamily="18" charset="0"/>
                            <a:ea typeface="Cambria Math" panose="02040503050406030204" pitchFamily="18" charset="0"/>
                          </a:rPr>
                          <m:t>𝐓</m:t>
                        </m:r>
                        <m:r>
                          <a:rPr kumimoji="1" lang="en-US" altLang="zh-TW" sz="1600" b="1">
                            <a:latin typeface="Cambria Math" panose="02040503050406030204" pitchFamily="18" charset="0"/>
                            <a:ea typeface="Cambria Math" panose="02040503050406030204" pitchFamily="18" charset="0"/>
                          </a:rPr>
                          <m:t>𝐕</m:t>
                        </m:r>
                      </m:num>
                      <m:den>
                        <m:r>
                          <a:rPr kumimoji="1" lang="en-US" altLang="zh-TW" sz="1600" b="1">
                            <a:latin typeface="Cambria Math" panose="02040503050406030204" pitchFamily="18" charset="0"/>
                            <a:ea typeface="Cambria Math" panose="02040503050406030204" pitchFamily="18" charset="0"/>
                          </a:rPr>
                          <m:t>𝛛𝛕</m:t>
                        </m:r>
                      </m:den>
                    </m:f>
                    <m:r>
                      <a:rPr kumimoji="1" lang="en-US" altLang="zh-TW" sz="1600" b="1" i="1" smtClean="0">
                        <a:latin typeface="Cambria Math" panose="02040503050406030204" pitchFamily="18" charset="0"/>
                        <a:ea typeface="Cambria Math" panose="02040503050406030204" pitchFamily="18" charset="0"/>
                      </a:rPr>
                      <m:t>+</m:t>
                    </m:r>
                    <m:f>
                      <m:fPr>
                        <m:ctrlPr>
                          <a:rPr kumimoji="1" lang="en-US" altLang="zh-TW" sz="1600" b="1" i="1">
                            <a:latin typeface="Cambria Math" panose="02040503050406030204" pitchFamily="18" charset="0"/>
                          </a:rPr>
                        </m:ctrlPr>
                      </m:fPr>
                      <m:num>
                        <m:r>
                          <a:rPr kumimoji="1" lang="en-US" altLang="zh-TW" sz="1600" b="1">
                            <a:latin typeface="Cambria Math" panose="02040503050406030204" pitchFamily="18" charset="0"/>
                            <a:ea typeface="Cambria Math" panose="02040503050406030204" pitchFamily="18" charset="0"/>
                          </a:rPr>
                          <m:t>𝛛</m:t>
                        </m:r>
                        <m:r>
                          <a:rPr kumimoji="1" lang="en-US" altLang="zh-TW" sz="1600" b="1" i="0" smtClean="0">
                            <a:latin typeface="Cambria Math" panose="02040503050406030204" pitchFamily="18" charset="0"/>
                            <a:ea typeface="Cambria Math" panose="02040503050406030204" pitchFamily="18" charset="0"/>
                          </a:rPr>
                          <m:t>𝐈</m:t>
                        </m:r>
                        <m:r>
                          <a:rPr kumimoji="1" lang="en-US" altLang="zh-TW" sz="1600" b="1">
                            <a:latin typeface="Cambria Math" panose="02040503050406030204" pitchFamily="18" charset="0"/>
                            <a:ea typeface="Cambria Math" panose="02040503050406030204" pitchFamily="18" charset="0"/>
                          </a:rPr>
                          <m:t>𝐕</m:t>
                        </m:r>
                      </m:num>
                      <m:den>
                        <m:r>
                          <a:rPr kumimoji="1" lang="en-US" altLang="zh-TW" sz="1600" b="1">
                            <a:latin typeface="Cambria Math" panose="02040503050406030204" pitchFamily="18" charset="0"/>
                            <a:ea typeface="Cambria Math" panose="02040503050406030204" pitchFamily="18" charset="0"/>
                          </a:rPr>
                          <m:t>𝛛𝛕</m:t>
                        </m:r>
                      </m:den>
                    </m:f>
                    <m:r>
                      <a:rPr kumimoji="1" lang="en-US" altLang="zh-TW" sz="1600" b="1" i="1" smtClean="0">
                        <a:latin typeface="Cambria Math" panose="02040503050406030204" pitchFamily="18" charset="0"/>
                        <a:ea typeface="Cambria Math" panose="02040503050406030204" pitchFamily="18" charset="0"/>
                      </a:rPr>
                      <m:t>=</m:t>
                    </m:r>
                    <m:f>
                      <m:fPr>
                        <m:ctrlPr>
                          <a:rPr kumimoji="1" lang="en-US" altLang="zh-TW" sz="1600" b="1" i="1">
                            <a:latin typeface="Cambria Math" panose="02040503050406030204" pitchFamily="18" charset="0"/>
                          </a:rPr>
                        </m:ctrlPr>
                      </m:fPr>
                      <m:num>
                        <m:r>
                          <a:rPr kumimoji="1" lang="en-US" altLang="zh-TW" sz="1600" b="1">
                            <a:latin typeface="Cambria Math" panose="02040503050406030204" pitchFamily="18" charset="0"/>
                            <a:ea typeface="Cambria Math" panose="02040503050406030204" pitchFamily="18" charset="0"/>
                          </a:rPr>
                          <m:t>𝛛</m:t>
                        </m:r>
                        <m:r>
                          <a:rPr kumimoji="1" lang="en-US" altLang="zh-TW" sz="1600" b="1" i="1" smtClean="0">
                            <a:latin typeface="Cambria Math" panose="02040503050406030204" pitchFamily="18" charset="0"/>
                            <a:ea typeface="Cambria Math" panose="02040503050406030204" pitchFamily="18" charset="0"/>
                          </a:rPr>
                          <m:t>𝑪</m:t>
                        </m:r>
                      </m:num>
                      <m:den>
                        <m:r>
                          <a:rPr kumimoji="1" lang="en-US" altLang="zh-TW" sz="1600" b="1">
                            <a:latin typeface="Cambria Math" panose="02040503050406030204" pitchFamily="18" charset="0"/>
                            <a:ea typeface="Cambria Math" panose="02040503050406030204" pitchFamily="18" charset="0"/>
                          </a:rPr>
                          <m:t>𝛛𝛕</m:t>
                        </m:r>
                      </m:den>
                    </m:f>
                    <m:r>
                      <a:rPr kumimoji="1" lang="en-US" altLang="zh-TW" sz="1600" b="1" i="1" smtClean="0">
                        <a:latin typeface="Cambria Math" panose="02040503050406030204" pitchFamily="18" charset="0"/>
                        <a:ea typeface="Cambria Math" panose="02040503050406030204" pitchFamily="18" charset="0"/>
                      </a:rPr>
                      <m:t>+</m:t>
                    </m:r>
                    <m:f>
                      <m:fPr>
                        <m:ctrlPr>
                          <a:rPr kumimoji="1" lang="en-US" altLang="zh-TW" sz="1600" b="1" i="1">
                            <a:latin typeface="Cambria Math" panose="02040503050406030204" pitchFamily="18" charset="0"/>
                          </a:rPr>
                        </m:ctrlPr>
                      </m:fPr>
                      <m:num>
                        <m:r>
                          <a:rPr kumimoji="1" lang="en-US" altLang="zh-TW" sz="1600" b="1">
                            <a:latin typeface="Cambria Math" panose="02040503050406030204" pitchFamily="18" charset="0"/>
                            <a:ea typeface="Cambria Math" panose="02040503050406030204" pitchFamily="18" charset="0"/>
                          </a:rPr>
                          <m:t>𝛛</m:t>
                        </m:r>
                        <m:sSup>
                          <m:sSupPr>
                            <m:ctrlPr>
                              <a:rPr kumimoji="1" lang="en-US" altLang="zh-TW" sz="1600" b="1" i="1" smtClean="0">
                                <a:latin typeface="Cambria Math" panose="02040503050406030204" pitchFamily="18" charset="0"/>
                                <a:ea typeface="Cambria Math" panose="02040503050406030204" pitchFamily="18" charset="0"/>
                              </a:rPr>
                            </m:ctrlPr>
                          </m:sSupPr>
                          <m:e>
                            <m:d>
                              <m:dPr>
                                <m:ctrlPr>
                                  <a:rPr kumimoji="1" lang="en-US" altLang="zh-TW" sz="1600" b="1" i="1" smtClean="0">
                                    <a:latin typeface="Cambria Math" panose="02040503050406030204" pitchFamily="18" charset="0"/>
                                    <a:ea typeface="Cambria Math" panose="02040503050406030204" pitchFamily="18" charset="0"/>
                                  </a:rPr>
                                </m:ctrlPr>
                              </m:dPr>
                              <m:e>
                                <m:sSub>
                                  <m:sSubPr>
                                    <m:ctrlPr>
                                      <a:rPr kumimoji="1" lang="en-US" altLang="zh-TW" sz="1600" b="1" i="1" smtClean="0">
                                        <a:latin typeface="Cambria Math" panose="02040503050406030204" pitchFamily="18" charset="0"/>
                                        <a:ea typeface="Cambria Math" panose="02040503050406030204" pitchFamily="18" charset="0"/>
                                      </a:rPr>
                                    </m:ctrlPr>
                                  </m:sSubPr>
                                  <m:e>
                                    <m:r>
                                      <a:rPr kumimoji="1" lang="en-US" altLang="zh-TW" sz="1600" b="1" i="1" smtClean="0">
                                        <a:latin typeface="Cambria Math" panose="02040503050406030204" pitchFamily="18" charset="0"/>
                                        <a:ea typeface="Cambria Math" panose="02040503050406030204" pitchFamily="18" charset="0"/>
                                      </a:rPr>
                                      <m:t>𝑺</m:t>
                                    </m:r>
                                  </m:e>
                                  <m:sub>
                                    <m:r>
                                      <a:rPr kumimoji="1" lang="en-US" altLang="zh-TW" sz="1600" b="1" i="1" smtClean="0">
                                        <a:latin typeface="Cambria Math" panose="02040503050406030204" pitchFamily="18" charset="0"/>
                                        <a:ea typeface="Cambria Math" panose="02040503050406030204" pitchFamily="18" charset="0"/>
                                      </a:rPr>
                                      <m:t>𝒕</m:t>
                                    </m:r>
                                  </m:sub>
                                </m:sSub>
                                <m:r>
                                  <a:rPr kumimoji="1" lang="en-US" altLang="zh-TW" sz="1600" b="1" i="1" smtClean="0">
                                    <a:latin typeface="Cambria Math" panose="02040503050406030204" pitchFamily="18" charset="0"/>
                                    <a:ea typeface="Cambria Math" panose="02040503050406030204" pitchFamily="18" charset="0"/>
                                  </a:rPr>
                                  <m:t>−</m:t>
                                </m:r>
                                <m:r>
                                  <a:rPr kumimoji="1" lang="en-US" altLang="zh-TW" sz="1600" b="1" i="1" smtClean="0">
                                    <a:latin typeface="Cambria Math" panose="02040503050406030204" pitchFamily="18" charset="0"/>
                                    <a:ea typeface="Cambria Math" panose="02040503050406030204" pitchFamily="18" charset="0"/>
                                  </a:rPr>
                                  <m:t>𝑲</m:t>
                                </m:r>
                              </m:e>
                            </m:d>
                          </m:e>
                          <m:sup>
                            <m:r>
                              <a:rPr kumimoji="1" lang="en-US" altLang="zh-TW" sz="1600" b="1" i="1" smtClean="0">
                                <a:latin typeface="Cambria Math" panose="02040503050406030204" pitchFamily="18" charset="0"/>
                                <a:ea typeface="Cambria Math" panose="02040503050406030204" pitchFamily="18" charset="0"/>
                              </a:rPr>
                              <m:t>+</m:t>
                            </m:r>
                          </m:sup>
                        </m:sSup>
                      </m:num>
                      <m:den>
                        <m:r>
                          <a:rPr kumimoji="1" lang="en-US" altLang="zh-TW" sz="1600" b="1">
                            <a:latin typeface="Cambria Math" panose="02040503050406030204" pitchFamily="18" charset="0"/>
                            <a:ea typeface="Cambria Math" panose="02040503050406030204" pitchFamily="18" charset="0"/>
                          </a:rPr>
                          <m:t>𝛛𝛕</m:t>
                        </m:r>
                      </m:den>
                    </m:f>
                    <m:r>
                      <a:rPr kumimoji="1" lang="en-US" altLang="zh-TW" sz="1600" b="1">
                        <a:latin typeface="Cambria Math" panose="02040503050406030204" pitchFamily="18" charset="0"/>
                        <a:ea typeface="Cambria Math" panose="02040503050406030204" pitchFamily="18" charset="0"/>
                      </a:rPr>
                      <m:t>≥</m:t>
                    </m:r>
                    <m:r>
                      <a:rPr kumimoji="1" lang="en-US" altLang="zh-TW" sz="1600" b="1" i="1" smtClean="0">
                        <a:latin typeface="Cambria Math" panose="02040503050406030204" pitchFamily="18" charset="0"/>
                        <a:ea typeface="Cambria Math" panose="02040503050406030204" pitchFamily="18" charset="0"/>
                      </a:rPr>
                      <m:t>𝟎</m:t>
                    </m:r>
                  </m:oMath>
                </a14:m>
                <a:r>
                  <a:rPr kumimoji="1" lang="zh-TW" altLang="el-GR" sz="1600" b="1" dirty="0">
                    <a:latin typeface="Microsoft JhengHei" panose="020B0604030504040204" pitchFamily="34" charset="-120"/>
                    <a:ea typeface="Microsoft JhengHei" panose="020B0604030504040204" pitchFamily="34" charset="-120"/>
                  </a:rPr>
                  <a:t>，</a:t>
                </a:r>
                <a:endParaRPr kumimoji="1" lang="en-US" altLang="zh-TW" sz="1600" b="1" dirty="0">
                  <a:latin typeface="Microsoft JhengHei" panose="020B0604030504040204" pitchFamily="34" charset="-120"/>
                  <a:ea typeface="Microsoft JhengHei" panose="020B0604030504040204" pitchFamily="34" charset="-120"/>
                </a:endParaRPr>
              </a:p>
              <a:p>
                <a:endParaRPr kumimoji="1" lang="zh-TW" altLang="el-GR" sz="1600" b="1" dirty="0">
                  <a:latin typeface="Microsoft JhengHei" panose="020B0604030504040204" pitchFamily="34" charset="-120"/>
                  <a:ea typeface="Microsoft JhengHei" panose="020B0604030504040204" pitchFamily="34" charset="-120"/>
                </a:endParaRPr>
              </a:p>
              <a:p>
                <a:r>
                  <a:rPr kumimoji="1" lang="zh-TW" altLang="en-US" sz="1600" b="1" dirty="0">
                    <a:latin typeface="Microsoft JhengHei" panose="020B0604030504040204" pitchFamily="34" charset="-120"/>
                    <a:ea typeface="Microsoft JhengHei" panose="020B0604030504040204" pitchFamily="34" charset="-120"/>
                  </a:rPr>
                  <a:t>故</a:t>
                </a:r>
                <a14:m>
                  <m:oMath xmlns:m="http://schemas.openxmlformats.org/officeDocument/2006/math">
                    <m:f>
                      <m:fPr>
                        <m:ctrlPr>
                          <a:rPr kumimoji="1" lang="en-US" altLang="zh-TW" sz="1600" b="1" i="1" smtClean="0">
                            <a:latin typeface="Cambria Math" panose="02040503050406030204" pitchFamily="18" charset="0"/>
                          </a:rPr>
                        </m:ctrlPr>
                      </m:fPr>
                      <m:num>
                        <m:r>
                          <a:rPr kumimoji="1" lang="en-US" altLang="zh-TW" sz="1600" b="1" i="0" smtClean="0">
                            <a:latin typeface="Cambria Math" panose="02040503050406030204" pitchFamily="18" charset="0"/>
                            <a:ea typeface="Cambria Math" panose="02040503050406030204" pitchFamily="18" charset="0"/>
                          </a:rPr>
                          <m:t>𝛛</m:t>
                        </m:r>
                        <m:r>
                          <a:rPr kumimoji="1" lang="en-US" altLang="zh-TW" sz="1600" b="1" i="1" smtClean="0">
                            <a:latin typeface="Cambria Math" panose="02040503050406030204" pitchFamily="18" charset="0"/>
                            <a:ea typeface="Cambria Math" panose="02040503050406030204" pitchFamily="18" charset="0"/>
                          </a:rPr>
                          <m:t>𝑪</m:t>
                        </m:r>
                      </m:num>
                      <m:den>
                        <m:r>
                          <a:rPr kumimoji="1" lang="en-US" altLang="zh-TW" sz="1600" b="1" i="0">
                            <a:latin typeface="Cambria Math" panose="02040503050406030204" pitchFamily="18" charset="0"/>
                            <a:ea typeface="Cambria Math" panose="02040503050406030204" pitchFamily="18" charset="0"/>
                          </a:rPr>
                          <m:t>𝛛</m:t>
                        </m:r>
                        <m:r>
                          <a:rPr kumimoji="1" lang="en-US" altLang="zh-TW" sz="1600" b="1" i="0" smtClean="0">
                            <a:latin typeface="Cambria Math" panose="02040503050406030204" pitchFamily="18" charset="0"/>
                            <a:ea typeface="Cambria Math" panose="02040503050406030204" pitchFamily="18" charset="0"/>
                          </a:rPr>
                          <m:t>𝛕</m:t>
                        </m:r>
                      </m:den>
                    </m:f>
                    <m:r>
                      <a:rPr kumimoji="1" lang="en-US" altLang="zh-TW" sz="1600" b="1" i="0" smtClean="0">
                        <a:latin typeface="Cambria Math" panose="02040503050406030204" pitchFamily="18" charset="0"/>
                        <a:ea typeface="Cambria Math" panose="02040503050406030204" pitchFamily="18" charset="0"/>
                      </a:rPr>
                      <m:t>≥</m:t>
                    </m:r>
                    <m:r>
                      <a:rPr kumimoji="1" lang="en-US" altLang="zh-TW" sz="1600" b="1" i="0" smtClean="0">
                        <a:latin typeface="Cambria Math" panose="02040503050406030204" pitchFamily="18" charset="0"/>
                        <a:ea typeface="Cambria Math" panose="02040503050406030204" pitchFamily="18" charset="0"/>
                      </a:rPr>
                      <m:t>𝟎</m:t>
                    </m:r>
                  </m:oMath>
                </a14:m>
                <a:r>
                  <a:rPr kumimoji="1" lang="zh-TW" altLang="en-US" sz="1600" b="1" dirty="0">
                    <a:latin typeface="Microsoft JhengHei" panose="020B0604030504040204" pitchFamily="34" charset="-120"/>
                    <a:ea typeface="Microsoft JhengHei" panose="020B0604030504040204" pitchFamily="34" charset="-120"/>
                  </a:rPr>
                  <a:t>與</a:t>
                </a:r>
                <a14:m>
                  <m:oMath xmlns:m="http://schemas.openxmlformats.org/officeDocument/2006/math">
                    <m:f>
                      <m:fPr>
                        <m:ctrlPr>
                          <a:rPr kumimoji="1" lang="en-US" altLang="zh-TW" sz="1600" b="1" i="1">
                            <a:latin typeface="Cambria Math" panose="02040503050406030204" pitchFamily="18" charset="0"/>
                          </a:rPr>
                        </m:ctrlPr>
                      </m:fPr>
                      <m:num>
                        <m:r>
                          <a:rPr kumimoji="1" lang="en-US" altLang="zh-TW" sz="1600" b="1">
                            <a:latin typeface="Cambria Math" panose="02040503050406030204" pitchFamily="18" charset="0"/>
                            <a:ea typeface="Cambria Math" panose="02040503050406030204" pitchFamily="18" charset="0"/>
                          </a:rPr>
                          <m:t>𝛛</m:t>
                        </m:r>
                        <m:r>
                          <a:rPr kumimoji="1" lang="en-US" altLang="zh-TW" sz="1600" b="1">
                            <a:latin typeface="Cambria Math" panose="02040503050406030204" pitchFamily="18" charset="0"/>
                            <a:ea typeface="Cambria Math" panose="02040503050406030204" pitchFamily="18" charset="0"/>
                          </a:rPr>
                          <m:t>𝐓𝐕</m:t>
                        </m:r>
                      </m:num>
                      <m:den>
                        <m:r>
                          <a:rPr kumimoji="1" lang="en-US" altLang="zh-TW" sz="1600" b="1">
                            <a:latin typeface="Cambria Math" panose="02040503050406030204" pitchFamily="18" charset="0"/>
                            <a:ea typeface="Cambria Math" panose="02040503050406030204" pitchFamily="18" charset="0"/>
                          </a:rPr>
                          <m:t>𝛛𝛕</m:t>
                        </m:r>
                      </m:den>
                    </m:f>
                    <m:r>
                      <a:rPr kumimoji="1" lang="en-US" altLang="zh-TW" sz="1600" b="1">
                        <a:latin typeface="Cambria Math" panose="02040503050406030204" pitchFamily="18" charset="0"/>
                        <a:ea typeface="Cambria Math" panose="02040503050406030204" pitchFamily="18" charset="0"/>
                      </a:rPr>
                      <m:t>≥</m:t>
                    </m:r>
                    <m:r>
                      <a:rPr kumimoji="1" lang="en-US" altLang="zh-TW" sz="1600" b="1">
                        <a:latin typeface="Cambria Math" panose="02040503050406030204" pitchFamily="18" charset="0"/>
                        <a:ea typeface="Cambria Math" panose="02040503050406030204" pitchFamily="18" charset="0"/>
                      </a:rPr>
                      <m:t>𝟎</m:t>
                    </m:r>
                  </m:oMath>
                </a14:m>
                <a:r>
                  <a:rPr kumimoji="1" lang="zh-TW" altLang="en-US" sz="1600" b="1" dirty="0">
                    <a:latin typeface="Microsoft JhengHei" panose="020B0604030504040204" pitchFamily="34" charset="-120"/>
                    <a:ea typeface="Microsoft JhengHei" panose="020B0604030504040204" pitchFamily="34" charset="-120"/>
                  </a:rPr>
                  <a:t>等價。</a:t>
                </a:r>
              </a:p>
            </p:txBody>
          </p:sp>
        </mc:Choice>
        <mc:Fallback xmlns="">
          <p:sp>
            <p:nvSpPr>
              <p:cNvPr id="10" name="文字方塊 9">
                <a:extLst>
                  <a:ext uri="{FF2B5EF4-FFF2-40B4-BE49-F238E27FC236}">
                    <a16:creationId xmlns:a16="http://schemas.microsoft.com/office/drawing/2014/main" id="{FE973A26-A7B7-58A1-3A29-9B1AEE53D142}"/>
                  </a:ext>
                </a:extLst>
              </p:cNvPr>
              <p:cNvSpPr txBox="1">
                <a:spLocks noRot="1" noChangeAspect="1" noMove="1" noResize="1" noEditPoints="1" noAdjustHandles="1" noChangeArrowheads="1" noChangeShapeType="1" noTextEdit="1"/>
              </p:cNvSpPr>
              <p:nvPr/>
            </p:nvSpPr>
            <p:spPr>
              <a:xfrm>
                <a:off x="5395209" y="1923678"/>
                <a:ext cx="3569279" cy="2467214"/>
              </a:xfrm>
              <a:prstGeom prst="rect">
                <a:avLst/>
              </a:prstGeom>
              <a:blipFill>
                <a:blip r:embed="rId4"/>
                <a:stretch>
                  <a:fillRect l="-707"/>
                </a:stretch>
              </a:blipFill>
            </p:spPr>
            <p:txBody>
              <a:bodyPr/>
              <a:lstStyle/>
              <a:p>
                <a:r>
                  <a:rPr lang="zh-TW" altLang="en-US">
                    <a:noFill/>
                  </a:rPr>
                  <a:t> </a:t>
                </a:r>
              </a:p>
            </p:txBody>
          </p:sp>
        </mc:Fallback>
      </mc:AlternateContent>
      <p:sp>
        <p:nvSpPr>
          <p:cNvPr id="11" name="矩形 10">
            <a:extLst>
              <a:ext uri="{FF2B5EF4-FFF2-40B4-BE49-F238E27FC236}">
                <a16:creationId xmlns:a16="http://schemas.microsoft.com/office/drawing/2014/main" id="{77E83059-6274-9EFA-C580-8B9A45B64114}"/>
              </a:ext>
            </a:extLst>
          </p:cNvPr>
          <p:cNvSpPr/>
          <p:nvPr/>
        </p:nvSpPr>
        <p:spPr>
          <a:xfrm>
            <a:off x="1547664" y="2643758"/>
            <a:ext cx="2592288" cy="21602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TW" altLang="en-US"/>
          </a:p>
        </p:txBody>
      </p:sp>
    </p:spTree>
    <p:extLst>
      <p:ext uri="{BB962C8B-B14F-4D97-AF65-F5344CB8AC3E}">
        <p14:creationId xmlns:p14="http://schemas.microsoft.com/office/powerpoint/2010/main" val="2430288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8308" cy="727"/>
            </a:xfrm>
            <a:prstGeom prst="rect">
              <a:avLst/>
            </a:prstGeom>
            <a:noFill/>
          </p:spPr>
          <p:txBody>
            <a:bodyPr wrap="none" rtlCol="0">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運用神經網路對選擇權定價之探討</a:t>
              </a: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47C13E5E-DB8D-40A5-D872-41E9EE9135BA}"/>
              </a:ext>
            </a:extLst>
          </p:cNvPr>
          <p:cNvSpPr txBox="1"/>
          <p:nvPr/>
        </p:nvSpPr>
        <p:spPr>
          <a:xfrm>
            <a:off x="624969" y="627534"/>
            <a:ext cx="7894062" cy="699102"/>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我們首先整理多篇論文在使用財金理論無套利限制式時的方法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如包含在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NN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架構中、使用模擬資</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料、藉由損失函數控制</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與使用了哪些限制式。</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9" name="圖片 18" descr="一張含有 文字, 螢幕擷取畫面, 字型, 數字 的圖片&#10;&#10;自動產生的描述">
            <a:extLst>
              <a:ext uri="{FF2B5EF4-FFF2-40B4-BE49-F238E27FC236}">
                <a16:creationId xmlns:a16="http://schemas.microsoft.com/office/drawing/2014/main" id="{FA6A8E51-94C3-0064-9D3C-6B5D588492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2433" y="1431805"/>
            <a:ext cx="4352055" cy="3168442"/>
          </a:xfrm>
          <a:prstGeom prst="rect">
            <a:avLst/>
          </a:prstGeom>
        </p:spPr>
      </p:pic>
      <p:pic>
        <p:nvPicPr>
          <p:cNvPr id="10" name="圖片 9" descr="一張含有 文字, 螢幕擷取畫面, 字型, 數字 的圖片&#10;&#10;自動產生的描述">
            <a:extLst>
              <a:ext uri="{FF2B5EF4-FFF2-40B4-BE49-F238E27FC236}">
                <a16:creationId xmlns:a16="http://schemas.microsoft.com/office/drawing/2014/main" id="{B6102D90-AE17-A170-1729-7C3C872DC9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7937" y="2308085"/>
            <a:ext cx="4365228" cy="2279889"/>
          </a:xfrm>
          <a:prstGeom prst="rect">
            <a:avLst/>
          </a:prstGeom>
        </p:spPr>
      </p:pic>
    </p:spTree>
    <p:extLst>
      <p:ext uri="{BB962C8B-B14F-4D97-AF65-F5344CB8AC3E}">
        <p14:creationId xmlns:p14="http://schemas.microsoft.com/office/powerpoint/2010/main" val="4093157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8308" cy="727"/>
            </a:xfrm>
            <a:prstGeom prst="rect">
              <a:avLst/>
            </a:prstGeom>
            <a:noFill/>
          </p:spPr>
          <p:txBody>
            <a:bodyPr wrap="none" rtlCol="0">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運用神經網路對選擇權定價之探討</a:t>
              </a: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mc:AlternateContent xmlns:mc="http://schemas.openxmlformats.org/markup-compatibility/2006" xmlns:a14="http://schemas.microsoft.com/office/drawing/2010/main">
        <mc:Choice Requires="a14">
          <p:sp>
            <p:nvSpPr>
              <p:cNvPr id="6" name="文字方塊 5">
                <a:extLst>
                  <a:ext uri="{FF2B5EF4-FFF2-40B4-BE49-F238E27FC236}">
                    <a16:creationId xmlns:a16="http://schemas.microsoft.com/office/drawing/2014/main" id="{47C13E5E-DB8D-40A5-D872-41E9EE9135BA}"/>
                  </a:ext>
                </a:extLst>
              </p:cNvPr>
              <p:cNvSpPr txBox="1"/>
              <p:nvPr/>
            </p:nvSpPr>
            <p:spPr>
              <a:xfrm>
                <a:off x="624969" y="627534"/>
                <a:ext cx="7894062" cy="3314946"/>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本論文關注的是</a:t>
                </a:r>
                <a:r>
                  <a:rPr lang="en"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Ackerer</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et al.(2020)</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14:m>
                  <m:oMath xmlns:m="http://schemas.openxmlformats.org/officeDocument/2006/math">
                    <m:func>
                      <m:funcPr>
                        <m:ctrlPr>
                          <a:rPr lang="en"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funcPr>
                      <m:fName>
                        <m:limLow>
                          <m:limLowPr>
                            <m:ctrlPr>
                              <a:rPr lang="en"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limLowPr>
                          <m:e>
                            <m:r>
                              <a:rPr lang="en" altLang="zh-TW" sz="1400" b="1" i="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𝐥𝐢𝐦</m:t>
                            </m:r>
                          </m:e>
                          <m:lim>
                            <m: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r>
                              <a:rPr lang="en-US" altLang="zh-TW"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lim>
                        </m:limLow>
                      </m:fName>
                      <m:e>
                        <m:sSup>
                          <m:sSupPr>
                            <m:ctrlPr>
                              <a:rPr lang="en"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pPr>
                          <m:e>
                            <m:r>
                              <a:rPr lang="en" altLang="zh-TW"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𝝈</m:t>
                            </m:r>
                          </m:e>
                          <m:sup>
                            <m: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𝟐</m:t>
                            </m:r>
                          </m:sup>
                        </m:sSup>
                        <m: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𝝉</m:t>
                        </m:r>
                        <m: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e>
                    </m:func>
                  </m:oMath>
                </a14:m>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是線性的」限制式，我們參考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Zheng</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(2021)</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的表達方式</a:t>
                </a:r>
                <a14:m>
                  <m:oMath xmlns:m="http://schemas.openxmlformats.org/officeDocument/2006/math">
                    <m: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𝟐</m:t>
                    </m:r>
                    <m:d>
                      <m:dPr>
                        <m:begChr m:val="|"/>
                        <m:endChr m:val="|"/>
                        <m:ctrlP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e>
                    </m:d>
                    <m:r>
                      <a:rPr lang="en-US" altLang="zh-TW" sz="1400" b="1" i="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sSup>
                      <m:sSupPr>
                        <m:ctrlPr>
                          <a:rPr lang="en" altLang="zh-TW" sz="14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pPr>
                      <m:e>
                        <m:r>
                          <a:rPr lang="en" altLang="zh-TW" sz="1400" b="1" i="1">
                            <a:latin typeface="Cambria Math" panose="02040503050406030204" pitchFamily="18" charset="0"/>
                            <a:ea typeface="Cambria Math" panose="02040503050406030204" pitchFamily="18" charset="0"/>
                            <a:cs typeface="+mn-ea"/>
                            <a:sym typeface="思源宋体 CN Light" panose="02020300000000000000" pitchFamily="18" charset="-122"/>
                          </a:rPr>
                          <m:t>𝝈</m:t>
                        </m:r>
                      </m:e>
                      <m:sup>
                        <m:r>
                          <a:rPr lang="en-US" altLang="zh-TW" sz="14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𝟐</m:t>
                        </m:r>
                      </m:sup>
                    </m:sSup>
                    <m:d>
                      <m:dPr>
                        <m:ctrlPr>
                          <a:rPr lang="en-US" altLang="zh-TW" sz="14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TW" sz="14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r>
                          <a:rPr lang="en-US" altLang="zh-TW" sz="14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400" b="1" i="1">
                            <a:latin typeface="Cambria Math" panose="02040503050406030204" pitchFamily="18" charset="0"/>
                            <a:ea typeface="Cambria Math" panose="02040503050406030204" pitchFamily="18" charset="0"/>
                            <a:cs typeface="+mn-ea"/>
                            <a:sym typeface="思源宋体 CN Light" panose="02020300000000000000" pitchFamily="18" charset="-122"/>
                          </a:rPr>
                          <m:t>𝝉</m:t>
                        </m:r>
                      </m:e>
                    </m:d>
                    <m:r>
                      <a:rPr lang="en-US" altLang="zh-TW"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𝝉</m:t>
                    </m:r>
                    <m:r>
                      <a:rPr lang="en-US" altLang="zh-TW"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&gt;</m:t>
                    </m:r>
                    <m:r>
                      <a:rPr lang="en-US" altLang="zh-TW"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𝟎</m:t>
                    </m:r>
                    <m:r>
                      <a:rPr lang="zh-TW" altLang="en-US" sz="1400" b="1" dirty="0">
                        <a:latin typeface="Cambria Math" panose="02040503050406030204" pitchFamily="18" charset="0"/>
                        <a:ea typeface="Cambria Math" panose="02040503050406030204" pitchFamily="18" charset="0"/>
                        <a:cs typeface="+mn-ea"/>
                        <a:sym typeface="思源宋体 CN Light" panose="02020300000000000000" pitchFamily="18" charset="-122"/>
                      </a:rPr>
                      <m:t>⟹</m:t>
                    </m:r>
                    <m:f>
                      <m:fPr>
                        <m:ctrlP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fPr>
                      <m:num>
                        <m:sSup>
                          <m:sSupPr>
                            <m:ctrlPr>
                              <a:rPr lang="en" altLang="zh-TW" sz="14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pPr>
                          <m:e>
                            <m:r>
                              <a:rPr lang="en" altLang="zh-TW" sz="1400" b="1" i="1">
                                <a:latin typeface="Cambria Math" panose="02040503050406030204" pitchFamily="18" charset="0"/>
                                <a:ea typeface="Cambria Math" panose="02040503050406030204" pitchFamily="18" charset="0"/>
                                <a:cs typeface="+mn-ea"/>
                                <a:sym typeface="思源宋体 CN Light" panose="02020300000000000000" pitchFamily="18" charset="-122"/>
                              </a:rPr>
                              <m:t>𝝈</m:t>
                            </m:r>
                          </m:e>
                          <m:sup>
                            <m:r>
                              <a:rPr lang="en-US" altLang="zh-TW" sz="14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𝟐</m:t>
                            </m:r>
                          </m:sup>
                        </m:sSup>
                        <m:d>
                          <m:dPr>
                            <m:ctrlPr>
                              <a:rPr lang="en-US" altLang="zh-TW" sz="14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TW" sz="14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r>
                              <a:rPr lang="en-US" altLang="zh-TW" sz="14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400" b="1" i="1">
                                <a:latin typeface="Cambria Math" panose="02040503050406030204" pitchFamily="18" charset="0"/>
                                <a:ea typeface="Cambria Math" panose="02040503050406030204" pitchFamily="18" charset="0"/>
                                <a:cs typeface="+mn-ea"/>
                                <a:sym typeface="思源宋体 CN Light" panose="02020300000000000000" pitchFamily="18" charset="-122"/>
                              </a:rPr>
                              <m:t>𝝉</m:t>
                            </m:r>
                          </m:e>
                        </m:d>
                        <m:r>
                          <a:rPr lang="en-US" altLang="zh-TW" sz="1400" b="1" i="1">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400" b="1" i="1">
                            <a:latin typeface="Cambria Math" panose="02040503050406030204" pitchFamily="18" charset="0"/>
                            <a:ea typeface="Cambria Math" panose="02040503050406030204" pitchFamily="18" charset="0"/>
                            <a:cs typeface="+mn-ea"/>
                            <a:sym typeface="思源宋体 CN Light" panose="02020300000000000000" pitchFamily="18" charset="-122"/>
                          </a:rPr>
                          <m:t>𝝉</m:t>
                        </m:r>
                      </m:num>
                      <m:den>
                        <m:d>
                          <m:dPr>
                            <m:begChr m:val="|"/>
                            <m:endChr m:val="|"/>
                            <m:ctrlPr>
                              <a:rPr lang="en-US" altLang="zh-TW" sz="14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TW" sz="14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e>
                        </m:d>
                      </m:den>
                    </m:f>
                    <m:r>
                      <a:rPr lang="en-US" altLang="zh-TW" sz="1400" b="1" i="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&lt;</m:t>
                    </m:r>
                    <m:r>
                      <a:rPr lang="en-US" altLang="zh-TW" sz="1400" b="1" i="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𝟐</m:t>
                    </m:r>
                  </m:oMath>
                </a14:m>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。許珈瑋</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(2023)</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的模型中，在大事件發生日時仍有</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MSE</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過高的問題，我們想知道是否為不滿足上式所致，因此我們使用與許珈瑋</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(2023)</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相同的資料集，並採用其中預測效果最優的模型</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Control variant model+Cyclic learning Rate+With Synthetic </a:t>
                </a:r>
              </a:p>
              <a:p>
                <a:pPr>
                  <a:lnSpc>
                    <a:spcPct val="150000"/>
                  </a:lnSpc>
                </a:pP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data)</a:t>
                </a:r>
                <a:r>
                  <a:rPr lang="zh-TW" altLang="e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選擇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2016/06</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作為基準月，並另外選擇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個大事件發生日作為觀察日，分別為</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2001/09/17</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，美國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911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事件後的第一個開盤日</a:t>
                </a:r>
              </a:p>
              <a:p>
                <a:pPr>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2008/10/15</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，次貸危機股價波動最高日</a:t>
                </a:r>
              </a:p>
              <a:p>
                <a:pPr>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2020/03/16</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，新冠疫情股價波動最高日</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來檢查上述提到的問題。</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6" name="文字方塊 5">
                <a:extLst>
                  <a:ext uri="{FF2B5EF4-FFF2-40B4-BE49-F238E27FC236}">
                    <a16:creationId xmlns:a16="http://schemas.microsoft.com/office/drawing/2014/main" id="{47C13E5E-DB8D-40A5-D872-41E9EE9135BA}"/>
                  </a:ext>
                </a:extLst>
              </p:cNvPr>
              <p:cNvSpPr txBox="1">
                <a:spLocks noRot="1" noChangeAspect="1" noMove="1" noResize="1" noEditPoints="1" noAdjustHandles="1" noChangeArrowheads="1" noChangeShapeType="1" noTextEdit="1"/>
              </p:cNvSpPr>
              <p:nvPr/>
            </p:nvSpPr>
            <p:spPr>
              <a:xfrm>
                <a:off x="624969" y="627534"/>
                <a:ext cx="7894062" cy="3314946"/>
              </a:xfrm>
              <a:prstGeom prst="rect">
                <a:avLst/>
              </a:prstGeom>
              <a:blipFill>
                <a:blip r:embed="rId3"/>
                <a:stretch>
                  <a:fillRect l="-322" r="-2572" b="-763"/>
                </a:stretch>
              </a:blipFill>
            </p:spPr>
            <p:txBody>
              <a:bodyPr/>
              <a:lstStyle/>
              <a:p>
                <a:r>
                  <a:rPr lang="zh-TW" altLang="en-US">
                    <a:noFill/>
                  </a:rPr>
                  <a:t> </a:t>
                </a:r>
              </a:p>
            </p:txBody>
          </p:sp>
        </mc:Fallback>
      </mc:AlternateContent>
      <p:grpSp>
        <p:nvGrpSpPr>
          <p:cNvPr id="11" name="群組 10">
            <a:extLst>
              <a:ext uri="{FF2B5EF4-FFF2-40B4-BE49-F238E27FC236}">
                <a16:creationId xmlns:a16="http://schemas.microsoft.com/office/drawing/2014/main" id="{F6758046-9B2B-1947-F65C-FC48087125F6}"/>
              </a:ext>
            </a:extLst>
          </p:cNvPr>
          <p:cNvGrpSpPr/>
          <p:nvPr/>
        </p:nvGrpSpPr>
        <p:grpSpPr>
          <a:xfrm>
            <a:off x="1273822" y="3962826"/>
            <a:ext cx="6596356" cy="1027461"/>
            <a:chOff x="605911" y="3915036"/>
            <a:chExt cx="6596356" cy="1027461"/>
          </a:xfrm>
        </p:grpSpPr>
        <p:sp>
          <p:nvSpPr>
            <p:cNvPr id="12" name="文字方塊 11">
              <a:extLst>
                <a:ext uri="{FF2B5EF4-FFF2-40B4-BE49-F238E27FC236}">
                  <a16:creationId xmlns:a16="http://schemas.microsoft.com/office/drawing/2014/main" id="{43FDCFE6-9A82-9532-6245-1791F3FF7FDA}"/>
                </a:ext>
              </a:extLst>
            </p:cNvPr>
            <p:cNvSpPr txBox="1"/>
            <p:nvPr/>
          </p:nvSpPr>
          <p:spPr>
            <a:xfrm>
              <a:off x="643890" y="3915036"/>
              <a:ext cx="6558377" cy="1027461"/>
            </a:xfrm>
            <a:prstGeom prst="rect">
              <a:avLst/>
            </a:prstGeom>
            <a:noFill/>
          </p:spPr>
          <p:txBody>
            <a:bodyPr wrap="square">
              <a:spAutoFit/>
            </a:bodyPr>
            <a:lstStyle/>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有關於大事件發生日時模型會低估的實驗，詳見實驗結果，本頁先定義相關名詞。</a:t>
              </a: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低估率</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當日價格被低估的選擇權種類數量</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當日所有交易的選擇權種類數量</a:t>
              </a:r>
            </a:p>
            <a:p>
              <a:pPr>
                <a:lnSpc>
                  <a:spcPct val="150000"/>
                </a:lnSpc>
              </a:pP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VIX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指數變化量</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今天的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VIX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指數 − 昨天的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VIX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指數</a:t>
              </a:r>
            </a:p>
          </p:txBody>
        </p:sp>
        <p:sp>
          <p:nvSpPr>
            <p:cNvPr id="10" name="矩形 9">
              <a:extLst>
                <a:ext uri="{FF2B5EF4-FFF2-40B4-BE49-F238E27FC236}">
                  <a16:creationId xmlns:a16="http://schemas.microsoft.com/office/drawing/2014/main" id="{BA70E480-62A6-4A49-F912-ADE6CBA511F3}"/>
                </a:ext>
              </a:extLst>
            </p:cNvPr>
            <p:cNvSpPr/>
            <p:nvPr/>
          </p:nvSpPr>
          <p:spPr>
            <a:xfrm>
              <a:off x="605911" y="3965814"/>
              <a:ext cx="6558377" cy="958163"/>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TW" altLang="en-US"/>
            </a:p>
          </p:txBody>
        </p:sp>
      </p:grpSp>
      <p:sp>
        <p:nvSpPr>
          <p:cNvPr id="13" name="文字方塊 12">
            <a:extLst>
              <a:ext uri="{FF2B5EF4-FFF2-40B4-BE49-F238E27FC236}">
                <a16:creationId xmlns:a16="http://schemas.microsoft.com/office/drawing/2014/main" id="{F958C140-E757-97E0-C687-7B98747141F9}"/>
              </a:ext>
            </a:extLst>
          </p:cNvPr>
          <p:cNvSpPr txBox="1"/>
          <p:nvPr/>
        </p:nvSpPr>
        <p:spPr>
          <a:xfrm>
            <a:off x="7452320" y="117317"/>
            <a:ext cx="1531188" cy="307777"/>
          </a:xfrm>
          <a:prstGeom prst="rect">
            <a:avLst/>
          </a:prstGeom>
          <a:noFill/>
        </p:spPr>
        <p:txBody>
          <a:bodyPr wrap="none" rtlCol="0">
            <a:spAutoFit/>
          </a:bodyPr>
          <a:lstStyle/>
          <a:p>
            <a:r>
              <a:rPr kumimoji="1" lang="zh-TW" altLang="en-US" sz="1400" b="1" dirty="0">
                <a:latin typeface="Microsoft JhengHei" panose="020B0604030504040204" pitchFamily="34" charset="-120"/>
                <a:ea typeface="Microsoft JhengHei" panose="020B0604030504040204" pitchFamily="34" charset="-120"/>
                <a:hlinkClick r:id="rId4" action="ppaction://hlinksldjump"/>
              </a:rPr>
              <a:t>前往實驗結果</a:t>
            </a:r>
            <a:r>
              <a:rPr kumimoji="1" lang="en-US" altLang="zh-TW" sz="1400" b="1" dirty="0">
                <a:latin typeface="Microsoft JhengHei" panose="020B0604030504040204" pitchFamily="34" charset="-120"/>
                <a:ea typeface="Microsoft JhengHei" panose="020B0604030504040204" pitchFamily="34" charset="-120"/>
                <a:hlinkClick r:id="rId4" action="ppaction://hlinksldjump"/>
              </a:rPr>
              <a:t>&gt;&gt;</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048915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457" r="14512" b="19561"/>
          <a:stretch/>
        </p:blipFill>
        <p:spPr>
          <a:xfrm flipH="1">
            <a:off x="-1" y="0"/>
            <a:ext cx="9144001" cy="5143500"/>
          </a:xfrm>
          <a:prstGeom prst="rect">
            <a:avLst/>
          </a:prstGeom>
        </p:spPr>
      </p:pic>
      <p:grpSp>
        <p:nvGrpSpPr>
          <p:cNvPr id="3" name="群組 2">
            <a:extLst>
              <a:ext uri="{FF2B5EF4-FFF2-40B4-BE49-F238E27FC236}">
                <a16:creationId xmlns:a16="http://schemas.microsoft.com/office/drawing/2014/main" id="{0642F497-4DB0-F606-07A0-CE76DD75DDCF}"/>
              </a:ext>
            </a:extLst>
          </p:cNvPr>
          <p:cNvGrpSpPr/>
          <p:nvPr/>
        </p:nvGrpSpPr>
        <p:grpSpPr>
          <a:xfrm>
            <a:off x="3419872" y="2248584"/>
            <a:ext cx="3327469" cy="646332"/>
            <a:chOff x="3347864" y="2303515"/>
            <a:chExt cx="3327469" cy="646332"/>
          </a:xfrm>
        </p:grpSpPr>
        <p:sp>
          <p:nvSpPr>
            <p:cNvPr id="8" name="TextBox 28"/>
            <p:cNvSpPr txBox="1"/>
            <p:nvPr/>
          </p:nvSpPr>
          <p:spPr>
            <a:xfrm>
              <a:off x="3347864" y="2303515"/>
              <a:ext cx="1505643" cy="6463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36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01-2.</a:t>
              </a:r>
            </a:p>
          </p:txBody>
        </p:sp>
        <p:sp>
          <p:nvSpPr>
            <p:cNvPr id="2" name="文字方塊 1">
              <a:extLst>
                <a:ext uri="{FF2B5EF4-FFF2-40B4-BE49-F238E27FC236}">
                  <a16:creationId xmlns:a16="http://schemas.microsoft.com/office/drawing/2014/main" id="{380B8086-7D9F-7042-90BB-82E1953D5F23}"/>
                </a:ext>
              </a:extLst>
            </p:cNvPr>
            <p:cNvSpPr txBox="1"/>
            <p:nvPr/>
          </p:nvSpPr>
          <p:spPr>
            <a:xfrm>
              <a:off x="4644008" y="2303516"/>
              <a:ext cx="2031325" cy="646331"/>
            </a:xfrm>
            <a:prstGeom prst="rect">
              <a:avLst/>
            </a:prstGeom>
            <a:noFill/>
          </p:spPr>
          <p:txBody>
            <a:bodyPr wrap="none" rtlCol="0">
              <a:spAutoFit/>
            </a:bodyPr>
            <a:lstStyle/>
            <a:p>
              <a:r>
                <a:rPr lang="zh-CN" altLang="en-US" sz="3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實驗結果</a:t>
              </a:r>
            </a:p>
          </p:txBody>
        </p:sp>
      </p:grpSp>
    </p:spTree>
    <p:extLst>
      <p:ext uri="{BB962C8B-B14F-4D97-AF65-F5344CB8AC3E}">
        <p14:creationId xmlns:p14="http://schemas.microsoft.com/office/powerpoint/2010/main" val="865046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更加精確的共整合模型是否能夠提升交易績效</a:t>
            </a:r>
            <a:r>
              <a:rPr lang="en-US" altLang="zh-CN"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AlternateContent xmlns:mc="http://schemas.openxmlformats.org/markup-compatibility/2006" xmlns:a14="http://schemas.microsoft.com/office/drawing/2010/main">
        <mc:Choice Requires="a14">
          <p:sp>
            <p:nvSpPr>
              <p:cNvPr id="18" name="文字方塊 17">
                <a:extLst>
                  <a:ext uri="{FF2B5EF4-FFF2-40B4-BE49-F238E27FC236}">
                    <a16:creationId xmlns:a16="http://schemas.microsoft.com/office/drawing/2014/main" id="{7566AD4E-39F9-B07B-2ED9-080CF8B67CDB}"/>
                  </a:ext>
                </a:extLst>
              </p:cNvPr>
              <p:cNvSpPr txBox="1"/>
              <p:nvPr/>
            </p:nvSpPr>
            <p:spPr>
              <a:xfrm>
                <a:off x="5868144" y="1530350"/>
                <a:ext cx="2935496" cy="2650149"/>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我們發現修改後勝率和正常平倉率略微提升，獲利略微下降，整體而言差別不大，因為 </a:t>
                </a:r>
                <a14:m>
                  <m:oMath xmlns:m="http://schemas.openxmlformats.org/officeDocument/2006/math">
                    <m:r>
                      <a:rPr lang="en" altLang="zh-TW" sz="1400" b="1" i="1"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𝑶</m:t>
                    </m:r>
                  </m:oMath>
                </a14:m>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漸進式截距項差別</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約為 </a:t>
                </a:r>
                <a14:m>
                  <m:oMath xmlns:m="http://schemas.openxmlformats.org/officeDocument/2006/math">
                    <m:sSup>
                      <m:sSupPr>
                        <m:ctrlP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pPr>
                      <m:e>
                        <m: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𝟏𝟎</m:t>
                        </m:r>
                      </m:e>
                      <m:sup>
                        <m: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𝟓</m:t>
                        </m:r>
                      </m:sup>
                    </m:sSup>
                  </m:oMath>
                </a14:m>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（甚至更小），對大多數配對沒有影響。同時也說明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Dai et al. (2024)</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與張歆樺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(2021)</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趨勢漸近式截距項差異小到可以忽</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略。</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18" name="文字方塊 17">
                <a:extLst>
                  <a:ext uri="{FF2B5EF4-FFF2-40B4-BE49-F238E27FC236}">
                    <a16:creationId xmlns:a16="http://schemas.microsoft.com/office/drawing/2014/main" id="{7566AD4E-39F9-B07B-2ED9-080CF8B67CDB}"/>
                  </a:ext>
                </a:extLst>
              </p:cNvPr>
              <p:cNvSpPr txBox="1">
                <a:spLocks noRot="1" noChangeAspect="1" noMove="1" noResize="1" noEditPoints="1" noAdjustHandles="1" noChangeArrowheads="1" noChangeShapeType="1" noTextEdit="1"/>
              </p:cNvSpPr>
              <p:nvPr/>
            </p:nvSpPr>
            <p:spPr>
              <a:xfrm>
                <a:off x="5868144" y="1530350"/>
                <a:ext cx="2935496" cy="2650149"/>
              </a:xfrm>
              <a:prstGeom prst="rect">
                <a:avLst/>
              </a:prstGeom>
              <a:blipFill>
                <a:blip r:embed="rId3"/>
                <a:stretch>
                  <a:fillRect l="-862" r="-431" b="-952"/>
                </a:stretch>
              </a:blipFill>
            </p:spPr>
            <p:txBody>
              <a:bodyPr/>
              <a:lstStyle/>
              <a:p>
                <a:r>
                  <a:rPr lang="zh-TW" altLang="en-US">
                    <a:noFill/>
                  </a:rPr>
                  <a:t> </a:t>
                </a:r>
              </a:p>
            </p:txBody>
          </p:sp>
        </mc:Fallback>
      </mc:AlternateContent>
      <p:pic>
        <p:nvPicPr>
          <p:cNvPr id="21" name="圖片 20" descr="一張含有 文字, 螢幕擷取畫面, 字型, 數字 的圖片&#10;&#10;自動產生的描述">
            <a:extLst>
              <a:ext uri="{FF2B5EF4-FFF2-40B4-BE49-F238E27FC236}">
                <a16:creationId xmlns:a16="http://schemas.microsoft.com/office/drawing/2014/main" id="{BB2B73F1-932B-6FE0-BAF2-77BC428756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842" y="1365153"/>
            <a:ext cx="5308138" cy="3473956"/>
          </a:xfrm>
          <a:prstGeom prst="rect">
            <a:avLst/>
          </a:prstGeom>
        </p:spPr>
      </p:pic>
      <p:sp>
        <p:nvSpPr>
          <p:cNvPr id="3" name="文字方塊 2">
            <a:extLst>
              <a:ext uri="{FF2B5EF4-FFF2-40B4-BE49-F238E27FC236}">
                <a16:creationId xmlns:a16="http://schemas.microsoft.com/office/drawing/2014/main" id="{32448919-DFE6-46AD-0F78-9933B0ADA802}"/>
              </a:ext>
            </a:extLst>
          </p:cNvPr>
          <p:cNvSpPr txBox="1"/>
          <p:nvPr/>
        </p:nvSpPr>
        <p:spPr>
          <a:xfrm>
            <a:off x="7631524" y="114180"/>
            <a:ext cx="1172116" cy="307777"/>
          </a:xfrm>
          <a:prstGeom prst="rect">
            <a:avLst/>
          </a:prstGeom>
          <a:noFill/>
        </p:spPr>
        <p:txBody>
          <a:bodyPr wrap="none" rtlCol="0">
            <a:spAutoFit/>
          </a:bodyPr>
          <a:lstStyle/>
          <a:p>
            <a:r>
              <a:rPr kumimoji="1" lang="en-US" altLang="zh-TW" sz="1400" b="1" dirty="0">
                <a:latin typeface="Microsoft JhengHei" panose="020B0604030504040204" pitchFamily="34" charset="-120"/>
                <a:ea typeface="Microsoft JhengHei" panose="020B0604030504040204" pitchFamily="34" charset="-120"/>
                <a:hlinkClick r:id="rId5" action="ppaction://hlinksldjump"/>
              </a:rPr>
              <a:t>&lt;&lt;</a:t>
            </a:r>
            <a:r>
              <a:rPr kumimoji="1" lang="zh-TW" altLang="en-US" sz="1400" b="1" dirty="0">
                <a:latin typeface="Microsoft JhengHei" panose="020B0604030504040204" pitchFamily="34" charset="-120"/>
                <a:ea typeface="Microsoft JhengHei" panose="020B0604030504040204" pitchFamily="34" charset="-120"/>
                <a:hlinkClick r:id="rId5" action="ppaction://hlinksldjump"/>
              </a:rPr>
              <a:t>返回目錄</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72576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避開尾盤集合競價是否能夠提升交易績效</a:t>
            </a:r>
            <a:r>
              <a:rPr lang="en-US" altLang="zh-CN"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4" name="圖片 13" descr="一張含有 文字, 螢幕擷取畫面, 字型, 數字 的圖片&#10;&#10;自動產生的描述">
            <a:extLst>
              <a:ext uri="{FF2B5EF4-FFF2-40B4-BE49-F238E27FC236}">
                <a16:creationId xmlns:a16="http://schemas.microsoft.com/office/drawing/2014/main" id="{0685D7C8-EEC2-8161-4458-552B4AB5F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347614"/>
            <a:ext cx="5472608" cy="3487196"/>
          </a:xfrm>
          <a:prstGeom prst="rect">
            <a:avLst/>
          </a:prstGeom>
        </p:spPr>
      </p:pic>
      <p:sp>
        <p:nvSpPr>
          <p:cNvPr id="12" name="文字方塊 11">
            <a:extLst>
              <a:ext uri="{FF2B5EF4-FFF2-40B4-BE49-F238E27FC236}">
                <a16:creationId xmlns:a16="http://schemas.microsoft.com/office/drawing/2014/main" id="{3B71A440-0C9D-2B93-7269-C3A4D30FB822}"/>
              </a:ext>
            </a:extLst>
          </p:cNvPr>
          <p:cNvSpPr txBox="1"/>
          <p:nvPr/>
        </p:nvSpPr>
        <p:spPr>
          <a:xfrm>
            <a:off x="5940152" y="1851670"/>
            <a:ext cx="2850412" cy="1991764"/>
          </a:xfrm>
          <a:prstGeom prst="rect">
            <a:avLst/>
          </a:prstGeom>
          <a:noFill/>
        </p:spPr>
        <p:txBody>
          <a:bodyPr wrap="square">
            <a:spAutoFit/>
          </a:bodyPr>
          <a:lstStyle/>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我們發現避開尾盤集合競價後獲利明顯提升，勝率略微下降，是因為有許多靠著尾盤價格偏離而勉強微獲利的配對轉為微損失，而多數發生較大損失的配對因為避開尾盤集合競價而能夠大幅降低損失量。</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Tree>
    <p:extLst>
      <p:ext uri="{BB962C8B-B14F-4D97-AF65-F5344CB8AC3E}">
        <p14:creationId xmlns:p14="http://schemas.microsoft.com/office/powerpoint/2010/main" val="1970278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避開尾盤集合競價是否能夠提升交易績效</a:t>
            </a:r>
            <a:r>
              <a:rPr lang="en-US" altLang="zh-CN"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0" name="圖片 9" descr="一張含有 文字, 螢幕擷取畫面, 圖表, 字型 的圖片&#10;&#10;自動產生的描述">
            <a:extLst>
              <a:ext uri="{FF2B5EF4-FFF2-40B4-BE49-F238E27FC236}">
                <a16:creationId xmlns:a16="http://schemas.microsoft.com/office/drawing/2014/main" id="{2D81E06F-E084-7F21-3186-C5E042C408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843" y="1334942"/>
            <a:ext cx="5561589" cy="3604733"/>
          </a:xfrm>
          <a:prstGeom prst="rect">
            <a:avLst/>
          </a:prstGeom>
        </p:spPr>
      </p:pic>
      <p:sp>
        <p:nvSpPr>
          <p:cNvPr id="11" name="文字方塊 10">
            <a:extLst>
              <a:ext uri="{FF2B5EF4-FFF2-40B4-BE49-F238E27FC236}">
                <a16:creationId xmlns:a16="http://schemas.microsoft.com/office/drawing/2014/main" id="{72A235C0-47CA-58C1-7663-616769444CF8}"/>
              </a:ext>
            </a:extLst>
          </p:cNvPr>
          <p:cNvSpPr txBox="1"/>
          <p:nvPr/>
        </p:nvSpPr>
        <p:spPr>
          <a:xfrm>
            <a:off x="5220072" y="2211710"/>
            <a:ext cx="3712357" cy="2638094"/>
          </a:xfrm>
          <a:prstGeom prst="rect">
            <a:avLst/>
          </a:prstGeom>
          <a:noFill/>
        </p:spPr>
        <p:txBody>
          <a:bodyPr wrap="square">
            <a:spAutoFit/>
          </a:bodyPr>
          <a:lstStyle/>
          <a:p>
            <a:pPr algn="dist">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2015/01/12</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的日月光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(2311.</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TW)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和瑞昱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(2379.</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TW)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配對，由於這組配對為上開倉，因此只有當</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spread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回到均值或以下才能有正獲利，然而因為避開尾盤集合競價後，在尚未到達均值即強迫平倉，因此獲利為</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-0.079</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，反而是參與尾盤集合競價後，受價格波動影響導致價格突然下跌，剛好向下突破均值因</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而獲得正報酬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0.52</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6" name="圓角矩形 15">
            <a:extLst>
              <a:ext uri="{FF2B5EF4-FFF2-40B4-BE49-F238E27FC236}">
                <a16:creationId xmlns:a16="http://schemas.microsoft.com/office/drawing/2014/main" id="{41F2F7B8-B3F5-578B-30C5-9C9BCD4D0017}"/>
              </a:ext>
            </a:extLst>
          </p:cNvPr>
          <p:cNvSpPr/>
          <p:nvPr/>
        </p:nvSpPr>
        <p:spPr>
          <a:xfrm>
            <a:off x="6281802" y="1419622"/>
            <a:ext cx="2304256" cy="5455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依靠尾盤價格偏離而勉強微獲利的配對轉為微損失</a:t>
            </a:r>
            <a:endParaRPr lang="zh-TW" altLang="en-US" sz="1400" dirty="0"/>
          </a:p>
        </p:txBody>
      </p:sp>
      <p:sp>
        <p:nvSpPr>
          <p:cNvPr id="3" name="文字方塊 2">
            <a:extLst>
              <a:ext uri="{FF2B5EF4-FFF2-40B4-BE49-F238E27FC236}">
                <a16:creationId xmlns:a16="http://schemas.microsoft.com/office/drawing/2014/main" id="{C4549CC9-7288-93DA-3B71-16C06C3E0732}"/>
              </a:ext>
            </a:extLst>
          </p:cNvPr>
          <p:cNvSpPr txBox="1"/>
          <p:nvPr/>
        </p:nvSpPr>
        <p:spPr>
          <a:xfrm>
            <a:off x="3779912" y="3795886"/>
            <a:ext cx="506477" cy="315151"/>
          </a:xfrm>
          <a:prstGeom prst="rect">
            <a:avLst/>
          </a:prstGeom>
          <a:solidFill>
            <a:schemeClr val="bg1"/>
          </a:solidFill>
          <a:ln w="28575">
            <a:solidFill>
              <a:srgbClr val="FF0000"/>
            </a:solidFill>
          </a:ln>
        </p:spPr>
        <p:txBody>
          <a:bodyPr wrap="square" anchor="ctr">
            <a:spAutoFit/>
          </a:bodyPr>
          <a:lstStyle/>
          <a:p>
            <a:pPr algn="ctr">
              <a:lnSpc>
                <a:spcPct val="150000"/>
              </a:lnSpc>
            </a:pPr>
            <a:r>
              <a:rPr lang="zh-TW" altLang="en-US" sz="1100" b="1" dirty="0">
                <a:solidFill>
                  <a:srgbClr val="FF0000"/>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開倉</a:t>
            </a:r>
            <a:endParaRPr lang="en-US" altLang="zh-TW" sz="1100" b="1" dirty="0">
              <a:solidFill>
                <a:srgbClr val="FF0000"/>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cxnSp>
        <p:nvCxnSpPr>
          <p:cNvPr id="12" name="直線箭頭接點 11">
            <a:extLst>
              <a:ext uri="{FF2B5EF4-FFF2-40B4-BE49-F238E27FC236}">
                <a16:creationId xmlns:a16="http://schemas.microsoft.com/office/drawing/2014/main" id="{672408A6-31C8-CB6F-BE8B-5D8CFA614343}"/>
              </a:ext>
            </a:extLst>
          </p:cNvPr>
          <p:cNvCxnSpPr>
            <a:cxnSpLocks/>
          </p:cNvCxnSpPr>
          <p:nvPr/>
        </p:nvCxnSpPr>
        <p:spPr>
          <a:xfrm flipH="1" flipV="1">
            <a:off x="3707904" y="3507854"/>
            <a:ext cx="288032" cy="28803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3525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descr="一張含有 文字, 螢幕擷取畫面, 字型, 行 的圖片&#10;&#10;自動產生的描述">
            <a:extLst>
              <a:ext uri="{FF2B5EF4-FFF2-40B4-BE49-F238E27FC236}">
                <a16:creationId xmlns:a16="http://schemas.microsoft.com/office/drawing/2014/main" id="{6CDC4FD8-89C6-C52C-8414-10D46D6324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755" y="1346964"/>
            <a:ext cx="5316864" cy="3594735"/>
          </a:xfrm>
          <a:prstGeom prst="rect">
            <a:avLst/>
          </a:prstGeom>
        </p:spPr>
      </p:pic>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避開尾盤集合競價是否能夠提升交易績效</a:t>
            </a:r>
            <a:r>
              <a:rPr lang="en-US" altLang="zh-CN"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1" name="文字方塊 10">
            <a:extLst>
              <a:ext uri="{FF2B5EF4-FFF2-40B4-BE49-F238E27FC236}">
                <a16:creationId xmlns:a16="http://schemas.microsoft.com/office/drawing/2014/main" id="{72A235C0-47CA-58C1-7663-616769444CF8}"/>
              </a:ext>
            </a:extLst>
          </p:cNvPr>
          <p:cNvSpPr txBox="1"/>
          <p:nvPr/>
        </p:nvSpPr>
        <p:spPr>
          <a:xfrm>
            <a:off x="5148064" y="2521816"/>
            <a:ext cx="3712357" cy="1991764"/>
          </a:xfrm>
          <a:prstGeom prst="rect">
            <a:avLst/>
          </a:prstGeom>
          <a:noFill/>
        </p:spPr>
        <p:txBody>
          <a:bodyPr wrap="square">
            <a:spAutoFit/>
          </a:bodyPr>
          <a:lstStyle/>
          <a:p>
            <a:pPr algn="dist">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2017/09/18</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的台泥</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(1101.TW)</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和台光電</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(2383.TW)</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配對，此配對為下開倉，因此</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spread</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需回到均值或以上才能有正獲利，然而若參與尾盤集合競價，因碰到尾盤價格突然下跌導致損失為</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3.3903</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，而若順利避開尾盤集合競價，則損失可降低為</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0.6448</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6" name="圓角矩形 15">
            <a:extLst>
              <a:ext uri="{FF2B5EF4-FFF2-40B4-BE49-F238E27FC236}">
                <a16:creationId xmlns:a16="http://schemas.microsoft.com/office/drawing/2014/main" id="{41F2F7B8-B3F5-578B-30C5-9C9BCD4D0017}"/>
              </a:ext>
            </a:extLst>
          </p:cNvPr>
          <p:cNvSpPr/>
          <p:nvPr/>
        </p:nvSpPr>
        <p:spPr>
          <a:xfrm>
            <a:off x="6281802" y="1419622"/>
            <a:ext cx="2304256" cy="5455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避開尾盤集合競價而能夠大幅降低損失量</a:t>
            </a:r>
            <a:endParaRPr lang="zh-TW" altLang="en-US" sz="1400" dirty="0"/>
          </a:p>
        </p:txBody>
      </p:sp>
      <p:sp>
        <p:nvSpPr>
          <p:cNvPr id="10" name="文字方塊 9">
            <a:extLst>
              <a:ext uri="{FF2B5EF4-FFF2-40B4-BE49-F238E27FC236}">
                <a16:creationId xmlns:a16="http://schemas.microsoft.com/office/drawing/2014/main" id="{D22BD114-84C3-ED32-5BBB-8667EB9514F4}"/>
              </a:ext>
            </a:extLst>
          </p:cNvPr>
          <p:cNvSpPr txBox="1"/>
          <p:nvPr/>
        </p:nvSpPr>
        <p:spPr>
          <a:xfrm>
            <a:off x="7631524" y="114180"/>
            <a:ext cx="1172116" cy="307777"/>
          </a:xfrm>
          <a:prstGeom prst="rect">
            <a:avLst/>
          </a:prstGeom>
          <a:noFill/>
        </p:spPr>
        <p:txBody>
          <a:bodyPr wrap="none" rtlCol="0">
            <a:spAutoFit/>
          </a:bodyPr>
          <a:lstStyle/>
          <a:p>
            <a:r>
              <a:rPr kumimoji="1" lang="en-US" altLang="zh-TW" sz="1400" b="1" dirty="0">
                <a:latin typeface="Microsoft JhengHei" panose="020B0604030504040204" pitchFamily="34" charset="-120"/>
                <a:ea typeface="Microsoft JhengHei" panose="020B0604030504040204" pitchFamily="34" charset="-120"/>
                <a:hlinkClick r:id="rId4" action="ppaction://hlinksldjump"/>
              </a:rPr>
              <a:t>&lt;&lt;</a:t>
            </a:r>
            <a:r>
              <a:rPr kumimoji="1" lang="zh-TW" altLang="en-US" sz="1400" b="1" dirty="0">
                <a:latin typeface="Microsoft JhengHei" panose="020B0604030504040204" pitchFamily="34" charset="-120"/>
                <a:ea typeface="Microsoft JhengHei" panose="020B0604030504040204" pitchFamily="34" charset="-120"/>
                <a:hlinkClick r:id="rId4" action="ppaction://hlinksldjump"/>
              </a:rPr>
              <a:t>返回目錄</a:t>
            </a:r>
            <a:endParaRPr kumimoji="1" lang="zh-TW" altLang="en-US" sz="1400" b="1" dirty="0">
              <a:latin typeface="Microsoft JhengHei" panose="020B0604030504040204" pitchFamily="34" charset="-120"/>
              <a:ea typeface="Microsoft JhengHei" panose="020B0604030504040204" pitchFamily="34" charset="-120"/>
            </a:endParaRPr>
          </a:p>
        </p:txBody>
      </p:sp>
      <p:sp>
        <p:nvSpPr>
          <p:cNvPr id="3" name="文字方塊 2">
            <a:extLst>
              <a:ext uri="{FF2B5EF4-FFF2-40B4-BE49-F238E27FC236}">
                <a16:creationId xmlns:a16="http://schemas.microsoft.com/office/drawing/2014/main" id="{E98533B7-92E2-23D0-2AF9-8ADD86BC67BC}"/>
              </a:ext>
            </a:extLst>
          </p:cNvPr>
          <p:cNvSpPr txBox="1"/>
          <p:nvPr/>
        </p:nvSpPr>
        <p:spPr>
          <a:xfrm>
            <a:off x="3851920" y="3579862"/>
            <a:ext cx="506477" cy="315151"/>
          </a:xfrm>
          <a:prstGeom prst="rect">
            <a:avLst/>
          </a:prstGeom>
          <a:solidFill>
            <a:schemeClr val="bg1"/>
          </a:solidFill>
          <a:ln w="28575">
            <a:solidFill>
              <a:srgbClr val="FF0000"/>
            </a:solidFill>
          </a:ln>
        </p:spPr>
        <p:txBody>
          <a:bodyPr wrap="square" anchor="ctr">
            <a:spAutoFit/>
          </a:bodyPr>
          <a:lstStyle/>
          <a:p>
            <a:pPr algn="ctr">
              <a:lnSpc>
                <a:spcPct val="150000"/>
              </a:lnSpc>
            </a:pPr>
            <a:r>
              <a:rPr lang="zh-TW" altLang="en-US" sz="1100" b="1" dirty="0">
                <a:solidFill>
                  <a:srgbClr val="FF0000"/>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開倉</a:t>
            </a:r>
            <a:endParaRPr lang="en-US" altLang="zh-TW" sz="1100" b="1" dirty="0">
              <a:solidFill>
                <a:srgbClr val="FF0000"/>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cxnSp>
        <p:nvCxnSpPr>
          <p:cNvPr id="12" name="直線箭頭接點 11">
            <a:extLst>
              <a:ext uri="{FF2B5EF4-FFF2-40B4-BE49-F238E27FC236}">
                <a16:creationId xmlns:a16="http://schemas.microsoft.com/office/drawing/2014/main" id="{060E4092-1139-8B9C-1D65-8DF7A06BBB49}"/>
              </a:ext>
            </a:extLst>
          </p:cNvPr>
          <p:cNvCxnSpPr>
            <a:cxnSpLocks/>
          </p:cNvCxnSpPr>
          <p:nvPr/>
        </p:nvCxnSpPr>
        <p:spPr>
          <a:xfrm flipH="1">
            <a:off x="3779912" y="3895013"/>
            <a:ext cx="325246" cy="26091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598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8F0EC598-B123-48E3-B8E0-C1EF633BF639}"/>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457" r="14512" b="19561"/>
          <a:stretch/>
        </p:blipFill>
        <p:spPr>
          <a:xfrm>
            <a:off x="-1" y="0"/>
            <a:ext cx="9144001" cy="5143500"/>
          </a:xfrm>
          <a:prstGeom prst="rect">
            <a:avLst/>
          </a:prstGeom>
        </p:spPr>
      </p:pic>
      <p:sp>
        <p:nvSpPr>
          <p:cNvPr id="2" name="文本框 1"/>
          <p:cNvSpPr txBox="1"/>
          <p:nvPr/>
        </p:nvSpPr>
        <p:spPr>
          <a:xfrm>
            <a:off x="531872" y="331255"/>
            <a:ext cx="1435208" cy="746356"/>
          </a:xfrm>
          <a:prstGeom prst="rect">
            <a:avLst/>
          </a:prstGeom>
          <a:noFill/>
        </p:spPr>
        <p:txBody>
          <a:bodyPr wrap="none" lIns="68520" tIns="34289" rIns="68520" bIns="34289" rtlCol="0">
            <a:spAutoFit/>
            <a:scene3d>
              <a:camera prst="orthographicFront"/>
              <a:lightRig rig="threePt" dir="t"/>
            </a:scene3d>
            <a:sp3d contourW="12700"/>
          </a:bodyPr>
          <a:lstStyle/>
          <a:p>
            <a:pPr algn="ctr" defTabSz="684530"/>
            <a:r>
              <a:rPr lang="zh-CN" altLang="en-US" sz="4400"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目</a:t>
            </a:r>
            <a:r>
              <a:rPr lang="zh-TW" altLang="en-US" sz="4400"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CN" altLang="en-US" sz="4400"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錄</a:t>
            </a:r>
          </a:p>
        </p:txBody>
      </p:sp>
      <p:sp>
        <p:nvSpPr>
          <p:cNvPr id="18" name="文本框 5">
            <a:extLst>
              <a:ext uri="{FF2B5EF4-FFF2-40B4-BE49-F238E27FC236}">
                <a16:creationId xmlns:a16="http://schemas.microsoft.com/office/drawing/2014/main" id="{8F280CDE-A0E2-1CD8-C2EB-2FBB8CC291E4}"/>
              </a:ext>
            </a:extLst>
          </p:cNvPr>
          <p:cNvSpPr txBox="1"/>
          <p:nvPr/>
        </p:nvSpPr>
        <p:spPr>
          <a:xfrm>
            <a:off x="2170075" y="2189238"/>
            <a:ext cx="184731" cy="369332"/>
          </a:xfrm>
          <a:prstGeom prst="rect">
            <a:avLst/>
          </a:prstGeom>
          <a:noFill/>
        </p:spPr>
        <p:txBody>
          <a:bodyPr wrap="none" rtlCol="0">
            <a:spAutoFit/>
            <a:scene3d>
              <a:camera prst="orthographicFront"/>
              <a:lightRig rig="threePt" dir="t"/>
            </a:scene3d>
            <a:sp3d contourW="12700"/>
          </a:bodyPr>
          <a:lstStyle/>
          <a:p>
            <a:endParaRPr lang="zh-CN" altLang="en-US"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nvGrpSpPr>
          <p:cNvPr id="26" name="群組 25">
            <a:extLst>
              <a:ext uri="{FF2B5EF4-FFF2-40B4-BE49-F238E27FC236}">
                <a16:creationId xmlns:a16="http://schemas.microsoft.com/office/drawing/2014/main" id="{116EA522-30A4-67B5-97CF-4A05FC891BF3}"/>
              </a:ext>
            </a:extLst>
          </p:cNvPr>
          <p:cNvGrpSpPr/>
          <p:nvPr/>
        </p:nvGrpSpPr>
        <p:grpSpPr>
          <a:xfrm>
            <a:off x="531872" y="1203598"/>
            <a:ext cx="5368036" cy="2502665"/>
            <a:chOff x="531872" y="1142354"/>
            <a:chExt cx="5368036" cy="2502665"/>
          </a:xfrm>
        </p:grpSpPr>
        <p:grpSp>
          <p:nvGrpSpPr>
            <p:cNvPr id="21" name="群組 20">
              <a:extLst>
                <a:ext uri="{FF2B5EF4-FFF2-40B4-BE49-F238E27FC236}">
                  <a16:creationId xmlns:a16="http://schemas.microsoft.com/office/drawing/2014/main" id="{03BFA6C0-AAA4-8898-A889-7B0D5F696F96}"/>
                </a:ext>
              </a:extLst>
            </p:cNvPr>
            <p:cNvGrpSpPr/>
            <p:nvPr/>
          </p:nvGrpSpPr>
          <p:grpSpPr>
            <a:xfrm>
              <a:off x="531872" y="1142354"/>
              <a:ext cx="5368036" cy="1151139"/>
              <a:chOff x="1259632" y="1428505"/>
              <a:chExt cx="5368036" cy="1151139"/>
            </a:xfrm>
          </p:grpSpPr>
          <p:grpSp>
            <p:nvGrpSpPr>
              <p:cNvPr id="17" name="群組 16">
                <a:extLst>
                  <a:ext uri="{FF2B5EF4-FFF2-40B4-BE49-F238E27FC236}">
                    <a16:creationId xmlns:a16="http://schemas.microsoft.com/office/drawing/2014/main" id="{98D50E3A-966C-C885-BA76-588D68036F32}"/>
                  </a:ext>
                </a:extLst>
              </p:cNvPr>
              <p:cNvGrpSpPr/>
              <p:nvPr/>
            </p:nvGrpSpPr>
            <p:grpSpPr>
              <a:xfrm>
                <a:off x="1259632" y="1428505"/>
                <a:ext cx="3931091" cy="769442"/>
                <a:chOff x="1331640" y="1409673"/>
                <a:chExt cx="3931091" cy="769442"/>
              </a:xfrm>
            </p:grpSpPr>
            <p:grpSp>
              <p:nvGrpSpPr>
                <p:cNvPr id="25" name="组合 24"/>
                <p:cNvGrpSpPr/>
                <p:nvPr/>
              </p:nvGrpSpPr>
              <p:grpSpPr>
                <a:xfrm>
                  <a:off x="1331640" y="1409673"/>
                  <a:ext cx="3806171" cy="400110"/>
                  <a:chOff x="6629352" y="1760489"/>
                  <a:chExt cx="5074892" cy="533480"/>
                </a:xfrm>
              </p:grpSpPr>
              <p:sp>
                <p:nvSpPr>
                  <p:cNvPr id="44" name="文本框 7"/>
                  <p:cNvSpPr txBox="1"/>
                  <p:nvPr/>
                </p:nvSpPr>
                <p:spPr>
                  <a:xfrm>
                    <a:off x="7354337" y="1760489"/>
                    <a:ext cx="4349907" cy="533480"/>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研究問題與方法、實驗結果</a:t>
                    </a:r>
                  </a:p>
                </p:txBody>
              </p:sp>
              <p:sp>
                <p:nvSpPr>
                  <p:cNvPr id="42" name="文本框 5"/>
                  <p:cNvSpPr txBox="1"/>
                  <p:nvPr/>
                </p:nvSpPr>
                <p:spPr>
                  <a:xfrm>
                    <a:off x="6629352" y="1760489"/>
                    <a:ext cx="767732" cy="533480"/>
                  </a:xfrm>
                  <a:prstGeom prst="rect">
                    <a:avLst/>
                  </a:prstGeom>
                  <a:noFill/>
                </p:spPr>
                <p:txBody>
                  <a:bodyPr wrap="none" rtlCol="0">
                    <a:spAutoFit/>
                    <a:scene3d>
                      <a:camera prst="orthographicFront"/>
                      <a:lightRig rig="threePt" dir="t"/>
                    </a:scene3d>
                    <a:sp3d contourW="12700"/>
                  </a:bodyPr>
                  <a:lstStyle/>
                  <a:p>
                    <a:r>
                      <a:rPr lang="en-US" altLang="zh-CN"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01.</a:t>
                    </a:r>
                    <a:endParaRPr lang="zh-CN" altLang="en-US"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15" name="文本框 7">
                  <a:extLst>
                    <a:ext uri="{FF2B5EF4-FFF2-40B4-BE49-F238E27FC236}">
                      <a16:creationId xmlns:a16="http://schemas.microsoft.com/office/drawing/2014/main" id="{E6DEB657-4EC3-EC5B-4AED-71B993307D82}"/>
                    </a:ext>
                  </a:extLst>
                </p:cNvPr>
                <p:cNvSpPr txBox="1"/>
                <p:nvPr/>
              </p:nvSpPr>
              <p:spPr>
                <a:xfrm>
                  <a:off x="2077244" y="1809783"/>
                  <a:ext cx="3185487" cy="369332"/>
                </a:xfrm>
                <a:prstGeom prst="rect">
                  <a:avLst/>
                </a:prstGeom>
                <a:noFill/>
              </p:spPr>
              <p:txBody>
                <a:bodyPr wrap="none" rtlCol="0">
                  <a:spAutoFit/>
                  <a:scene3d>
                    <a:camera prst="orthographicFront"/>
                    <a:lightRig rig="threePt" dir="t"/>
                  </a:scene3d>
                  <a:sp3d contourW="12700"/>
                </a:bodyPr>
                <a:lstStyle/>
                <a:p>
                  <a:r>
                    <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16" name="文本框 5">
                  <a:extLst>
                    <a:ext uri="{FF2B5EF4-FFF2-40B4-BE49-F238E27FC236}">
                      <a16:creationId xmlns:a16="http://schemas.microsoft.com/office/drawing/2014/main" id="{40354BF1-D28F-858F-0625-8339F43EE573}"/>
                    </a:ext>
                  </a:extLst>
                </p:cNvPr>
                <p:cNvSpPr txBox="1"/>
                <p:nvPr/>
              </p:nvSpPr>
              <p:spPr>
                <a:xfrm>
                  <a:off x="1610506" y="1809783"/>
                  <a:ext cx="486030" cy="369332"/>
                </a:xfrm>
                <a:prstGeom prst="rect">
                  <a:avLst/>
                </a:prstGeom>
                <a:noFill/>
              </p:spPr>
              <p:txBody>
                <a:bodyPr wrap="none" rtlCol="0">
                  <a:spAutoFit/>
                  <a:scene3d>
                    <a:camera prst="orthographicFront"/>
                    <a:lightRig rig="threePt" dir="t"/>
                  </a:scene3d>
                  <a:sp3d contourW="12700"/>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a:t>
                  </a:r>
                  <a:endParaRPr lang="zh-CN"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19" name="文本框 5">
                <a:extLst>
                  <a:ext uri="{FF2B5EF4-FFF2-40B4-BE49-F238E27FC236}">
                    <a16:creationId xmlns:a16="http://schemas.microsoft.com/office/drawing/2014/main" id="{D3B49542-986C-FCBE-559E-1F69FF4EDFFC}"/>
                  </a:ext>
                </a:extLst>
              </p:cNvPr>
              <p:cNvSpPr txBox="1"/>
              <p:nvPr/>
            </p:nvSpPr>
            <p:spPr>
              <a:xfrm>
                <a:off x="1915384" y="2241090"/>
                <a:ext cx="304892" cy="338554"/>
              </a:xfrm>
              <a:prstGeom prst="rect">
                <a:avLst/>
              </a:prstGeom>
              <a:noFill/>
            </p:spPr>
            <p:txBody>
              <a:bodyPr wrap="none" rtlCol="0">
                <a:spAutoFit/>
                <a:scene3d>
                  <a:camera prst="orthographicFront"/>
                  <a:lightRig rig="threePt" dir="t"/>
                </a:scene3d>
                <a:sp3d contourW="12700"/>
              </a:bodyPr>
              <a:lstStyle/>
              <a:p>
                <a:r>
                  <a:rPr lang="en-US" altLang="zh-CN" sz="1600"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20" name="文本框 7">
                <a:extLst>
                  <a:ext uri="{FF2B5EF4-FFF2-40B4-BE49-F238E27FC236}">
                    <a16:creationId xmlns:a16="http://schemas.microsoft.com/office/drawing/2014/main" id="{4E533FCD-D485-67DA-F57E-9F6D268C474D}"/>
                  </a:ext>
                </a:extLst>
              </p:cNvPr>
              <p:cNvSpPr txBox="1"/>
              <p:nvPr/>
            </p:nvSpPr>
            <p:spPr>
              <a:xfrm>
                <a:off x="2180617" y="2233196"/>
                <a:ext cx="4447051" cy="338554"/>
              </a:xfrm>
              <a:prstGeom prst="rect">
                <a:avLst/>
              </a:prstGeom>
              <a:noFill/>
            </p:spPr>
            <p:txBody>
              <a:bodyPr wrap="none" rtlCol="0">
                <a:spAutoFit/>
                <a:scene3d>
                  <a:camera prst="orthographicFront"/>
                  <a:lightRig rig="threePt" dir="t"/>
                </a:scene3d>
                <a:sp3d contourW="12700"/>
              </a:bodyPr>
              <a:lstStyle/>
              <a:p>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4" action="ppaction://hlinksldjump"/>
                  </a:rPr>
                  <a:t>更加精確的共整合模型是否能夠提升交易績效</a:t>
                </a:r>
                <a:r>
                  <a:rPr lang="en-US" altLang="zh-CN"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4" action="ppaction://hlinksldjump"/>
                  </a:rPr>
                  <a:t> ?</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24" name="文本框 5">
              <a:extLst>
                <a:ext uri="{FF2B5EF4-FFF2-40B4-BE49-F238E27FC236}">
                  <a16:creationId xmlns:a16="http://schemas.microsoft.com/office/drawing/2014/main" id="{4FA13146-ECFC-233D-C5A9-9F0FC1E10E4E}"/>
                </a:ext>
              </a:extLst>
            </p:cNvPr>
            <p:cNvSpPr txBox="1"/>
            <p:nvPr/>
          </p:nvSpPr>
          <p:spPr>
            <a:xfrm>
              <a:off x="1187624" y="2293493"/>
              <a:ext cx="349776" cy="338554"/>
            </a:xfrm>
            <a:prstGeom prst="rect">
              <a:avLst/>
            </a:prstGeom>
            <a:noFill/>
          </p:spPr>
          <p:txBody>
            <a:bodyPr wrap="none" rtlCol="0">
              <a:spAutoFit/>
              <a:scene3d>
                <a:camera prst="orthographicFront"/>
                <a:lightRig rig="threePt" dir="t"/>
              </a:scene3d>
              <a:sp3d contourW="12700"/>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28" name="文本框 7">
              <a:extLst>
                <a:ext uri="{FF2B5EF4-FFF2-40B4-BE49-F238E27FC236}">
                  <a16:creationId xmlns:a16="http://schemas.microsoft.com/office/drawing/2014/main" id="{1079F4AB-1663-9713-634E-0ADEC6227FAE}"/>
                </a:ext>
              </a:extLst>
            </p:cNvPr>
            <p:cNvSpPr txBox="1"/>
            <p:nvPr/>
          </p:nvSpPr>
          <p:spPr>
            <a:xfrm>
              <a:off x="1452857" y="2285599"/>
              <a:ext cx="4036682" cy="338554"/>
            </a:xfrm>
            <a:prstGeom prst="rect">
              <a:avLst/>
            </a:prstGeom>
            <a:noFill/>
          </p:spPr>
          <p:txBody>
            <a:bodyPr wrap="none" rtlCol="0">
              <a:spAutoFit/>
              <a:scene3d>
                <a:camera prst="orthographicFront"/>
                <a:lightRig rig="threePt" dir="t"/>
              </a:scene3d>
              <a:sp3d contourW="12700"/>
            </a:bodyPr>
            <a:lstStyle/>
            <a:p>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5" action="ppaction://hlinksldjump"/>
                </a:rPr>
                <a:t>避開尾盤集合競價是否能夠提升交易績效</a:t>
              </a:r>
              <a:r>
                <a:rPr lang="en-US" altLang="zh-CN"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5" action="ppaction://hlinksldjump"/>
                </a:rPr>
                <a:t> ?</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3" name="文本框 5">
              <a:extLst>
                <a:ext uri="{FF2B5EF4-FFF2-40B4-BE49-F238E27FC236}">
                  <a16:creationId xmlns:a16="http://schemas.microsoft.com/office/drawing/2014/main" id="{1AB652BA-F41C-EACA-ED8F-47FA4D520666}"/>
                </a:ext>
              </a:extLst>
            </p:cNvPr>
            <p:cNvSpPr txBox="1"/>
            <p:nvPr/>
          </p:nvSpPr>
          <p:spPr>
            <a:xfrm>
              <a:off x="1187624" y="2630835"/>
              <a:ext cx="405880" cy="338554"/>
            </a:xfrm>
            <a:prstGeom prst="rect">
              <a:avLst/>
            </a:prstGeom>
            <a:noFill/>
          </p:spPr>
          <p:txBody>
            <a:bodyPr wrap="none" rtlCol="0">
              <a:spAutoFit/>
              <a:scene3d>
                <a:camera prst="orthographicFront"/>
                <a:lightRig rig="threePt" dir="t"/>
              </a:scene3d>
              <a:sp3d contourW="12700"/>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iii.</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4" name="文本框 7">
              <a:extLst>
                <a:ext uri="{FF2B5EF4-FFF2-40B4-BE49-F238E27FC236}">
                  <a16:creationId xmlns:a16="http://schemas.microsoft.com/office/drawing/2014/main" id="{41AA327D-EC57-3BD3-8E39-0875F46B274E}"/>
                </a:ext>
              </a:extLst>
            </p:cNvPr>
            <p:cNvSpPr txBox="1"/>
            <p:nvPr/>
          </p:nvSpPr>
          <p:spPr>
            <a:xfrm>
              <a:off x="1452857" y="2622941"/>
              <a:ext cx="4036682" cy="338554"/>
            </a:xfrm>
            <a:prstGeom prst="rect">
              <a:avLst/>
            </a:prstGeom>
            <a:noFill/>
          </p:spPr>
          <p:txBody>
            <a:bodyPr wrap="none" rtlCol="0">
              <a:spAutoFit/>
              <a:scene3d>
                <a:camera prst="orthographicFront"/>
                <a:lightRig rig="threePt" dir="t"/>
              </a:scene3d>
              <a:sp3d contourW="12700"/>
            </a:bodyPr>
            <a:lstStyle/>
            <a:p>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6" action="ppaction://hlinksldjump"/>
                </a:rPr>
                <a:t>提升最大交易張數是否能夠提升交易績效</a:t>
              </a:r>
              <a:r>
                <a:rPr lang="en-US" altLang="zh-CN"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6" action="ppaction://hlinksldjump"/>
                </a:rPr>
                <a:t> ?</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5" name="文本框 5">
              <a:extLst>
                <a:ext uri="{FF2B5EF4-FFF2-40B4-BE49-F238E27FC236}">
                  <a16:creationId xmlns:a16="http://schemas.microsoft.com/office/drawing/2014/main" id="{565217B7-53AD-5698-A776-F915B0E0BAF0}"/>
                </a:ext>
              </a:extLst>
            </p:cNvPr>
            <p:cNvSpPr txBox="1"/>
            <p:nvPr/>
          </p:nvSpPr>
          <p:spPr>
            <a:xfrm>
              <a:off x="1187624" y="2978495"/>
              <a:ext cx="410112" cy="338554"/>
            </a:xfrm>
            <a:prstGeom prst="rect">
              <a:avLst/>
            </a:prstGeom>
            <a:noFill/>
          </p:spPr>
          <p:txBody>
            <a:bodyPr wrap="none" rtlCol="0">
              <a:spAutoFit/>
              <a:scene3d>
                <a:camera prst="orthographicFront"/>
                <a:lightRig rig="threePt" dir="t"/>
              </a:scene3d>
              <a:sp3d contourW="12700"/>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iv.</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6" name="文本框 7">
              <a:extLst>
                <a:ext uri="{FF2B5EF4-FFF2-40B4-BE49-F238E27FC236}">
                  <a16:creationId xmlns:a16="http://schemas.microsoft.com/office/drawing/2014/main" id="{2A2FF5E9-4CE9-5A79-0CEF-734B94CBC429}"/>
                </a:ext>
              </a:extLst>
            </p:cNvPr>
            <p:cNvSpPr txBox="1"/>
            <p:nvPr/>
          </p:nvSpPr>
          <p:spPr>
            <a:xfrm>
              <a:off x="1452857" y="2970601"/>
              <a:ext cx="4180953" cy="338554"/>
            </a:xfrm>
            <a:prstGeom prst="rect">
              <a:avLst/>
            </a:prstGeom>
            <a:noFill/>
          </p:spPr>
          <p:txBody>
            <a:bodyPr wrap="none" rtlCol="0">
              <a:spAutoFit/>
              <a:scene3d>
                <a:camera prst="orthographicFront"/>
                <a:lightRig rig="threePt" dir="t"/>
              </a:scene3d>
              <a:sp3d contourW="12700"/>
            </a:bodyPr>
            <a:lstStyle/>
            <a:p>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7" action="ppaction://hlinksldjump"/>
                </a:rPr>
                <a:t>比較白噪音測試的套件參數會如何影響績效</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7" name="文本框 5">
              <a:extLst>
                <a:ext uri="{FF2B5EF4-FFF2-40B4-BE49-F238E27FC236}">
                  <a16:creationId xmlns:a16="http://schemas.microsoft.com/office/drawing/2014/main" id="{7710E6A4-5124-9C56-2406-6EFEE63D0B83}"/>
                </a:ext>
              </a:extLst>
            </p:cNvPr>
            <p:cNvSpPr txBox="1"/>
            <p:nvPr/>
          </p:nvSpPr>
          <p:spPr>
            <a:xfrm>
              <a:off x="1187624" y="3306465"/>
              <a:ext cx="349198" cy="338554"/>
            </a:xfrm>
            <a:prstGeom prst="rect">
              <a:avLst/>
            </a:prstGeom>
            <a:noFill/>
          </p:spPr>
          <p:txBody>
            <a:bodyPr wrap="none" rtlCol="0">
              <a:spAutoFit/>
              <a:scene3d>
                <a:camera prst="orthographicFront"/>
                <a:lightRig rig="threePt" dir="t"/>
              </a:scene3d>
              <a:sp3d contourW="12700"/>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8" name="文本框 7">
              <a:extLst>
                <a:ext uri="{FF2B5EF4-FFF2-40B4-BE49-F238E27FC236}">
                  <a16:creationId xmlns:a16="http://schemas.microsoft.com/office/drawing/2014/main" id="{200356F0-295F-57B0-65A9-8C4BF4024047}"/>
                </a:ext>
              </a:extLst>
            </p:cNvPr>
            <p:cNvSpPr txBox="1"/>
            <p:nvPr/>
          </p:nvSpPr>
          <p:spPr>
            <a:xfrm>
              <a:off x="1452857" y="3298571"/>
              <a:ext cx="4447051" cy="338554"/>
            </a:xfrm>
            <a:prstGeom prst="rect">
              <a:avLst/>
            </a:prstGeom>
            <a:noFill/>
          </p:spPr>
          <p:txBody>
            <a:bodyPr wrap="none" rtlCol="0">
              <a:spAutoFit/>
              <a:scene3d>
                <a:camera prst="orthographicFront"/>
                <a:lightRig rig="threePt" dir="t"/>
              </a:scene3d>
              <a:sp3d contourW="12700"/>
            </a:bodyPr>
            <a:lstStyle/>
            <a:p>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8" action="ppaction://hlinksldjump"/>
                </a:rPr>
                <a:t>加入</a:t>
              </a:r>
              <a:r>
                <a:rPr lang="en" altLang="zh-CN" sz="16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8" action="ppaction://hlinksldjump"/>
                </a:rPr>
                <a:t>Forbenius</a:t>
              </a:r>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8" action="ppaction://hlinksldjump"/>
                </a:rPr>
                <a:t>範數收斂法是否能夠提升績效</a:t>
              </a:r>
              <a:r>
                <a:rPr lang="en-US" altLang="zh-CN"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8" action="ppaction://hlinksldjump"/>
                </a:rPr>
                <a:t> ?</a:t>
              </a:r>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mc:AlternateContent xmlns:mc="http://schemas.openxmlformats.org/markup-compatibility/2006" xmlns:a14="http://schemas.microsoft.com/office/drawing/2010/main">
        <mc:Choice Requires="a14">
          <p:sp>
            <p:nvSpPr>
              <p:cNvPr id="36" name="文本框 7">
                <a:extLst>
                  <a:ext uri="{FF2B5EF4-FFF2-40B4-BE49-F238E27FC236}">
                    <a16:creationId xmlns:a16="http://schemas.microsoft.com/office/drawing/2014/main" id="{6B24A3FA-2164-ECC6-F286-F86FAA1103CC}"/>
                  </a:ext>
                </a:extLst>
              </p:cNvPr>
              <p:cNvSpPr txBox="1"/>
              <p:nvPr/>
            </p:nvSpPr>
            <p:spPr>
              <a:xfrm>
                <a:off x="3521532" y="3643298"/>
                <a:ext cx="309700" cy="338554"/>
              </a:xfrm>
              <a:prstGeom prst="rect">
                <a:avLst/>
              </a:prstGeom>
              <a:noFill/>
            </p:spPr>
            <p:txBody>
              <a:bodyPr wrap="none" rtlCol="0">
                <a:spAutoFit/>
                <a:scene3d>
                  <a:camera prst="orthographicFront"/>
                  <a:lightRig rig="threePt" dir="t"/>
                </a:scene3d>
                <a:sp3d contourW="12700"/>
              </a:bodyPr>
              <a:lstStyle/>
              <a:p>
                <a:pPr/>
                <a14:m>
                  <m:oMathPara xmlns:m="http://schemas.openxmlformats.org/officeDocument/2006/math">
                    <m:oMathParaPr>
                      <m:jc m:val="centerGroup"/>
                    </m:oMathParaPr>
                    <m:oMath xmlns:m="http://schemas.openxmlformats.org/officeDocument/2006/math">
                      <m:r>
                        <a:rPr lang="zh-CN" altLang="en-US" sz="1600" b="1" i="0" dirty="0" smtClean="0">
                          <a:solidFill>
                            <a:schemeClr val="tx2"/>
                          </a:solidFill>
                          <a:latin typeface="Cambria Math" panose="02040503050406030204" pitchFamily="18" charset="0"/>
                          <a:ea typeface="思源黑体 CN Light" panose="020B0300000000000000" pitchFamily="34" charset="-122"/>
                          <a:cs typeface="+mn-ea"/>
                          <a:sym typeface="思源宋体 CN Light" panose="02020300000000000000" pitchFamily="18" charset="-122"/>
                        </a:rPr>
                        <m:t>⋮</m:t>
                      </m:r>
                    </m:oMath>
                  </m:oMathPara>
                </a14:m>
                <a:endPar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36" name="文本框 7">
                <a:extLst>
                  <a:ext uri="{FF2B5EF4-FFF2-40B4-BE49-F238E27FC236}">
                    <a16:creationId xmlns:a16="http://schemas.microsoft.com/office/drawing/2014/main" id="{6B24A3FA-2164-ECC6-F286-F86FAA1103CC}"/>
                  </a:ext>
                </a:extLst>
              </p:cNvPr>
              <p:cNvSpPr txBox="1">
                <a:spLocks noRot="1" noChangeAspect="1" noMove="1" noResize="1" noEditPoints="1" noAdjustHandles="1" noChangeArrowheads="1" noChangeShapeType="1" noTextEdit="1"/>
              </p:cNvSpPr>
              <p:nvPr/>
            </p:nvSpPr>
            <p:spPr>
              <a:xfrm>
                <a:off x="3521532" y="3643298"/>
                <a:ext cx="309700" cy="338554"/>
              </a:xfrm>
              <a:prstGeom prst="rect">
                <a:avLst/>
              </a:prstGeom>
              <a:blipFill>
                <a:blip r:embed="rId9"/>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7" name="文本框 7">
                <a:extLst>
                  <a:ext uri="{FF2B5EF4-FFF2-40B4-BE49-F238E27FC236}">
                    <a16:creationId xmlns:a16="http://schemas.microsoft.com/office/drawing/2014/main" id="{CC5D183B-16D5-8069-8CBB-017D9B912EDE}"/>
                  </a:ext>
                </a:extLst>
              </p:cNvPr>
              <p:cNvSpPr txBox="1"/>
              <p:nvPr/>
            </p:nvSpPr>
            <p:spPr>
              <a:xfrm>
                <a:off x="1207373" y="3642775"/>
                <a:ext cx="309700" cy="338554"/>
              </a:xfrm>
              <a:prstGeom prst="rect">
                <a:avLst/>
              </a:prstGeom>
              <a:noFill/>
            </p:spPr>
            <p:txBody>
              <a:bodyPr wrap="none" rtlCol="0">
                <a:spAutoFit/>
                <a:scene3d>
                  <a:camera prst="orthographicFront"/>
                  <a:lightRig rig="threePt" dir="t"/>
                </a:scene3d>
                <a:sp3d contourW="12700"/>
              </a:bodyPr>
              <a:lstStyle/>
              <a:p>
                <a:pPr/>
                <a14:m>
                  <m:oMathPara xmlns:m="http://schemas.openxmlformats.org/officeDocument/2006/math">
                    <m:oMathParaPr>
                      <m:jc m:val="centerGroup"/>
                    </m:oMathParaPr>
                    <m:oMath xmlns:m="http://schemas.openxmlformats.org/officeDocument/2006/math">
                      <m:r>
                        <a:rPr lang="zh-CN" altLang="en-US" sz="1600" b="1" i="0" dirty="0" smtClean="0">
                          <a:solidFill>
                            <a:schemeClr val="accent1"/>
                          </a:solidFill>
                          <a:latin typeface="Cambria Math" panose="02040503050406030204" pitchFamily="18" charset="0"/>
                          <a:ea typeface="思源黑体 CN Light" panose="020B0300000000000000" pitchFamily="34" charset="-122"/>
                          <a:cs typeface="+mn-ea"/>
                          <a:sym typeface="思源宋体 CN Light" panose="02020300000000000000" pitchFamily="18" charset="-122"/>
                        </a:rPr>
                        <m:t>⋮</m:t>
                      </m:r>
                    </m:oMath>
                  </m:oMathPara>
                </a14:m>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37" name="文本框 7">
                <a:extLst>
                  <a:ext uri="{FF2B5EF4-FFF2-40B4-BE49-F238E27FC236}">
                    <a16:creationId xmlns:a16="http://schemas.microsoft.com/office/drawing/2014/main" id="{CC5D183B-16D5-8069-8CBB-017D9B912EDE}"/>
                  </a:ext>
                </a:extLst>
              </p:cNvPr>
              <p:cNvSpPr txBox="1">
                <a:spLocks noRot="1" noChangeAspect="1" noMove="1" noResize="1" noEditPoints="1" noAdjustHandles="1" noChangeArrowheads="1" noChangeShapeType="1" noTextEdit="1"/>
              </p:cNvSpPr>
              <p:nvPr/>
            </p:nvSpPr>
            <p:spPr>
              <a:xfrm>
                <a:off x="1207373" y="3642775"/>
                <a:ext cx="309700" cy="338554"/>
              </a:xfrm>
              <a:prstGeom prst="rect">
                <a:avLst/>
              </a:prstGeom>
              <a:blipFill>
                <a:blip r:embed="rId10"/>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606775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提升最大交易張數是否能夠提升交易績效</a:t>
            </a:r>
            <a:r>
              <a:rPr lang="en-US" altLang="zh-CN"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nvGrpSpPr>
          <p:cNvPr id="13" name="群組 12">
            <a:extLst>
              <a:ext uri="{FF2B5EF4-FFF2-40B4-BE49-F238E27FC236}">
                <a16:creationId xmlns:a16="http://schemas.microsoft.com/office/drawing/2014/main" id="{A8BB3692-6387-3985-35D2-E49A25EAFE3D}"/>
              </a:ext>
            </a:extLst>
          </p:cNvPr>
          <p:cNvGrpSpPr/>
          <p:nvPr/>
        </p:nvGrpSpPr>
        <p:grpSpPr>
          <a:xfrm>
            <a:off x="446657" y="1334502"/>
            <a:ext cx="4436963" cy="3685520"/>
            <a:chOff x="446657" y="1334502"/>
            <a:chExt cx="4436963" cy="3685520"/>
          </a:xfrm>
        </p:grpSpPr>
        <p:pic>
          <p:nvPicPr>
            <p:cNvPr id="12" name="圖片 11" descr="一張含有 文字, 螢幕擷取畫面, 字型, 數字 的圖片&#10;&#10;自動產生的描述">
              <a:extLst>
                <a:ext uri="{FF2B5EF4-FFF2-40B4-BE49-F238E27FC236}">
                  <a16:creationId xmlns:a16="http://schemas.microsoft.com/office/drawing/2014/main" id="{79042D3B-A4DF-045C-F43F-46136328DE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657" y="3278718"/>
              <a:ext cx="4430866" cy="1741304"/>
            </a:xfrm>
            <a:prstGeom prst="rect">
              <a:avLst/>
            </a:prstGeom>
          </p:spPr>
        </p:pic>
        <p:pic>
          <p:nvPicPr>
            <p:cNvPr id="10" name="圖片 9" descr="一張含有 文字, 螢幕擷取畫面, 字型, 數字 的圖片&#10;&#10;自動產生的描述">
              <a:extLst>
                <a:ext uri="{FF2B5EF4-FFF2-40B4-BE49-F238E27FC236}">
                  <a16:creationId xmlns:a16="http://schemas.microsoft.com/office/drawing/2014/main" id="{E6F41105-CB9D-0796-081C-00F9B6C100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755" y="1334502"/>
              <a:ext cx="4430865" cy="1924538"/>
            </a:xfrm>
            <a:prstGeom prst="rect">
              <a:avLst/>
            </a:prstGeom>
          </p:spPr>
        </p:pic>
      </p:grpSp>
      <p:sp>
        <p:nvSpPr>
          <p:cNvPr id="14" name="文字方塊 13">
            <a:extLst>
              <a:ext uri="{FF2B5EF4-FFF2-40B4-BE49-F238E27FC236}">
                <a16:creationId xmlns:a16="http://schemas.microsoft.com/office/drawing/2014/main" id="{450524E6-9BB6-0798-B24D-C2C73AA5002E}"/>
              </a:ext>
            </a:extLst>
          </p:cNvPr>
          <p:cNvSpPr txBox="1"/>
          <p:nvPr/>
        </p:nvSpPr>
        <p:spPr>
          <a:xfrm>
            <a:off x="5223648" y="1203598"/>
            <a:ext cx="3479501" cy="3607591"/>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依照前面提到的作法所決定的最大交易張數限制為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張，因此本小節將針對最大交易張數限制為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5</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10</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15</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進行台股回測績效比較。</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實驗結果可以看出最大交易張數限制設定越高各方面績效越好，但受限於實際市場交易量情況，避免因為交易量過大而引響市場價格引發滑價，我們認為最大交易張數限制設定為日平均交易量之中位數的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張是一個綜合考量獲利能力與市場交易量</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後較好的選項。</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Tree>
    <p:extLst>
      <p:ext uri="{BB962C8B-B14F-4D97-AF65-F5344CB8AC3E}">
        <p14:creationId xmlns:p14="http://schemas.microsoft.com/office/powerpoint/2010/main" val="1663897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提升最大交易張數是否能夠提升交易績效</a:t>
            </a:r>
            <a:r>
              <a:rPr lang="en-US" altLang="zh-CN"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4" name="文字方塊 13">
            <a:extLst>
              <a:ext uri="{FF2B5EF4-FFF2-40B4-BE49-F238E27FC236}">
                <a16:creationId xmlns:a16="http://schemas.microsoft.com/office/drawing/2014/main" id="{450524E6-9BB6-0798-B24D-C2C73AA5002E}"/>
              </a:ext>
            </a:extLst>
          </p:cNvPr>
          <p:cNvSpPr txBox="1"/>
          <p:nvPr/>
        </p:nvSpPr>
        <p:spPr>
          <a:xfrm>
            <a:off x="5223648" y="1203598"/>
            <a:ext cx="3479501" cy="3607591"/>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依照前面提到的作法所決定的最大交易張數限制為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張，因此本小節將針對最大交易張數限制為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5</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10</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15</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進行台股回測績效比較。</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實驗結果可以看出最大交易張數限制設定越高各方面績效越好，但受限於實際市場交易量情況，避免因為交易量過大而引響市場價格引發滑價，我們認為最大交易張數限制設定為日平均交易量之中位數的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張是一個綜合考量獲利能力與市場交易量</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後較好的選項。</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nvGrpSpPr>
          <p:cNvPr id="17" name="群組 16">
            <a:extLst>
              <a:ext uri="{FF2B5EF4-FFF2-40B4-BE49-F238E27FC236}">
                <a16:creationId xmlns:a16="http://schemas.microsoft.com/office/drawing/2014/main" id="{FB297B14-E862-B455-22DA-2D8FBBB70CFD}"/>
              </a:ext>
            </a:extLst>
          </p:cNvPr>
          <p:cNvGrpSpPr/>
          <p:nvPr/>
        </p:nvGrpSpPr>
        <p:grpSpPr>
          <a:xfrm>
            <a:off x="450073" y="1374967"/>
            <a:ext cx="4481967" cy="3573047"/>
            <a:chOff x="450073" y="1374967"/>
            <a:chExt cx="4481967" cy="3573047"/>
          </a:xfrm>
        </p:grpSpPr>
        <p:pic>
          <p:nvPicPr>
            <p:cNvPr id="11" name="圖片 10" descr="一張含有 文字, 字型, 螢幕擷取畫面, 數字 的圖片&#10;&#10;自動產生的描述">
              <a:extLst>
                <a:ext uri="{FF2B5EF4-FFF2-40B4-BE49-F238E27FC236}">
                  <a16:creationId xmlns:a16="http://schemas.microsoft.com/office/drawing/2014/main" id="{A57C6DBF-716A-A389-FE2D-14924FF4D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73" y="1374967"/>
              <a:ext cx="4462604" cy="1741304"/>
            </a:xfrm>
            <a:prstGeom prst="rect">
              <a:avLst/>
            </a:prstGeom>
          </p:spPr>
        </p:pic>
        <p:pic>
          <p:nvPicPr>
            <p:cNvPr id="16" name="圖片 15" descr="一張含有 文字, 字型, 螢幕擷取畫面, 數字 的圖片&#10;&#10;自動產生的描述">
              <a:extLst>
                <a:ext uri="{FF2B5EF4-FFF2-40B4-BE49-F238E27FC236}">
                  <a16:creationId xmlns:a16="http://schemas.microsoft.com/office/drawing/2014/main" id="{1F4F1314-5465-11A6-F817-C94EE9B2B3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214" y="3206710"/>
              <a:ext cx="4471826" cy="1741304"/>
            </a:xfrm>
            <a:prstGeom prst="rect">
              <a:avLst/>
            </a:prstGeom>
          </p:spPr>
        </p:pic>
      </p:grpSp>
      <p:sp>
        <p:nvSpPr>
          <p:cNvPr id="10" name="文字方塊 9">
            <a:extLst>
              <a:ext uri="{FF2B5EF4-FFF2-40B4-BE49-F238E27FC236}">
                <a16:creationId xmlns:a16="http://schemas.microsoft.com/office/drawing/2014/main" id="{C04D41C3-0E8E-939D-F933-B69079049E9E}"/>
              </a:ext>
            </a:extLst>
          </p:cNvPr>
          <p:cNvSpPr txBox="1"/>
          <p:nvPr/>
        </p:nvSpPr>
        <p:spPr>
          <a:xfrm>
            <a:off x="7631524" y="114180"/>
            <a:ext cx="1172116" cy="307777"/>
          </a:xfrm>
          <a:prstGeom prst="rect">
            <a:avLst/>
          </a:prstGeom>
          <a:noFill/>
        </p:spPr>
        <p:txBody>
          <a:bodyPr wrap="none" rtlCol="0">
            <a:spAutoFit/>
          </a:bodyPr>
          <a:lstStyle/>
          <a:p>
            <a:r>
              <a:rPr kumimoji="1" lang="en-US" altLang="zh-TW" sz="1400" b="1" dirty="0">
                <a:latin typeface="Microsoft JhengHei" panose="020B0604030504040204" pitchFamily="34" charset="-120"/>
                <a:ea typeface="Microsoft JhengHei" panose="020B0604030504040204" pitchFamily="34" charset="-120"/>
                <a:hlinkClick r:id="rId5" action="ppaction://hlinksldjump"/>
              </a:rPr>
              <a:t>&lt;&lt;</a:t>
            </a:r>
            <a:r>
              <a:rPr kumimoji="1" lang="zh-TW" altLang="en-US" sz="1400" b="1" dirty="0">
                <a:latin typeface="Microsoft JhengHei" panose="020B0604030504040204" pitchFamily="34" charset="-120"/>
                <a:ea typeface="Microsoft JhengHei" panose="020B0604030504040204" pitchFamily="34" charset="-120"/>
                <a:hlinkClick r:id="rId5" action="ppaction://hlinksldjump"/>
              </a:rPr>
              <a:t>返回目錄</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726196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iv.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比較白噪音測試的套件參數會如何影響績效</a:t>
            </a:r>
          </a:p>
        </p:txBody>
      </p:sp>
      <p:pic>
        <p:nvPicPr>
          <p:cNvPr id="10" name="圖片 9" descr="一張含有 文字, 螢幕擷取畫面, 字型, 數字 的圖片&#10;&#10;自動產生的描述">
            <a:extLst>
              <a:ext uri="{FF2B5EF4-FFF2-40B4-BE49-F238E27FC236}">
                <a16:creationId xmlns:a16="http://schemas.microsoft.com/office/drawing/2014/main" id="{6347E06A-8507-EE94-4E43-240B5E5771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419622"/>
            <a:ext cx="5283901" cy="3255661"/>
          </a:xfrm>
          <a:prstGeom prst="rect">
            <a:avLst/>
          </a:prstGeom>
        </p:spPr>
      </p:pic>
      <p:sp>
        <p:nvSpPr>
          <p:cNvPr id="15" name="圓角矩形 14">
            <a:extLst>
              <a:ext uri="{FF2B5EF4-FFF2-40B4-BE49-F238E27FC236}">
                <a16:creationId xmlns:a16="http://schemas.microsoft.com/office/drawing/2014/main" id="{88ADECC4-967A-9CE8-2CA5-C7ED5DBD108F}"/>
              </a:ext>
            </a:extLst>
          </p:cNvPr>
          <p:cNvSpPr/>
          <p:nvPr/>
        </p:nvSpPr>
        <p:spPr>
          <a:xfrm>
            <a:off x="5707296" y="1059582"/>
            <a:ext cx="3096344" cy="151216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dist"/>
            <a:r>
              <a:rPr lang="en-US" altLang="zh-TW" sz="1200" b="1" dirty="0">
                <a:latin typeface="Microsoft JhengHei" panose="020B0604030504040204" pitchFamily="34" charset="-120"/>
                <a:ea typeface="Microsoft JhengHei" panose="020B0604030504040204" pitchFamily="34" charset="-120"/>
              </a:rPr>
              <a:t>• </a:t>
            </a:r>
            <a:r>
              <a:rPr lang="zh-TW" altLang="en-US" sz="1200" b="1" dirty="0">
                <a:latin typeface="Microsoft JhengHei" panose="020B0604030504040204" pitchFamily="34" charset="-120"/>
                <a:ea typeface="Microsoft JhengHei" panose="020B0604030504040204" pitchFamily="34" charset="-120"/>
              </a:rPr>
              <a:t>參數設定一：</a:t>
            </a:r>
            <a:r>
              <a:rPr lang="en" altLang="zh-TW" sz="1200" b="1" dirty="0" err="1">
                <a:latin typeface="Microsoft JhengHei" panose="020B0604030504040204" pitchFamily="34" charset="-120"/>
                <a:ea typeface="Microsoft JhengHei" panose="020B0604030504040204" pitchFamily="34" charset="-120"/>
              </a:rPr>
              <a:t>nlags</a:t>
            </a:r>
            <a:r>
              <a:rPr lang="en" altLang="zh-TW" sz="1200" b="1" dirty="0">
                <a:latin typeface="Microsoft JhengHei" panose="020B0604030504040204" pitchFamily="34" charset="-120"/>
                <a:ea typeface="Microsoft JhengHei" panose="020B0604030504040204" pitchFamily="34" charset="-120"/>
              </a:rPr>
              <a:t> = 5</a:t>
            </a:r>
            <a:r>
              <a:rPr lang="zh-TW" altLang="en" sz="1200" b="1" dirty="0">
                <a:latin typeface="Microsoft JhengHei" panose="020B0604030504040204" pitchFamily="34" charset="-120"/>
                <a:ea typeface="Microsoft JhengHei" panose="020B0604030504040204" pitchFamily="34" charset="-120"/>
              </a:rPr>
              <a:t>，</a:t>
            </a:r>
            <a:r>
              <a:rPr lang="en" altLang="zh-TW" sz="1200" b="1" dirty="0">
                <a:latin typeface="Microsoft JhengHei" panose="020B0604030504040204" pitchFamily="34" charset="-120"/>
                <a:ea typeface="Microsoft JhengHei" panose="020B0604030504040204" pitchFamily="34" charset="-120"/>
              </a:rPr>
              <a:t>VAR(p=5) </a:t>
            </a:r>
            <a:r>
              <a:rPr lang="zh-TW" altLang="en-US" sz="1200" b="1" dirty="0">
                <a:latin typeface="Microsoft JhengHei" panose="020B0604030504040204" pitchFamily="34" charset="-120"/>
                <a:ea typeface="Microsoft JhengHei" panose="020B0604030504040204" pitchFamily="34" charset="-120"/>
              </a:rPr>
              <a:t>的配對直接通過白噪音檢測 </a:t>
            </a:r>
            <a:r>
              <a:rPr lang="en-US" altLang="zh-TW" sz="1200" b="1" dirty="0">
                <a:latin typeface="Microsoft JhengHei" panose="020B0604030504040204" pitchFamily="34" charset="-120"/>
                <a:ea typeface="Microsoft JhengHei" panose="020B0604030504040204" pitchFamily="34" charset="-120"/>
              </a:rPr>
              <a:t>(</a:t>
            </a:r>
            <a:r>
              <a:rPr lang="zh-TW" altLang="en-US" sz="1200" b="1" dirty="0">
                <a:latin typeface="Microsoft JhengHei" panose="020B0604030504040204" pitchFamily="34" charset="-120"/>
                <a:ea typeface="Microsoft JhengHei" panose="020B0604030504040204" pitchFamily="34" charset="-120"/>
              </a:rPr>
              <a:t>張歆樺 </a:t>
            </a:r>
            <a:r>
              <a:rPr lang="en-US" altLang="zh-TW" sz="1200" b="1" dirty="0">
                <a:latin typeface="Microsoft JhengHei" panose="020B0604030504040204" pitchFamily="34" charset="-120"/>
                <a:ea typeface="Microsoft JhengHei" panose="020B0604030504040204" pitchFamily="34" charset="-120"/>
              </a:rPr>
              <a:t>(2021)</a:t>
            </a:r>
          </a:p>
          <a:p>
            <a:r>
              <a:rPr lang="zh-TW" altLang="en-US" sz="1200" b="1" dirty="0">
                <a:latin typeface="Microsoft JhengHei" panose="020B0604030504040204" pitchFamily="34" charset="-120"/>
                <a:ea typeface="Microsoft JhengHei" panose="020B0604030504040204" pitchFamily="34" charset="-120"/>
              </a:rPr>
              <a:t>版本</a:t>
            </a:r>
            <a:r>
              <a:rPr lang="en-US" altLang="zh-TW" sz="1200" b="1" dirty="0">
                <a:latin typeface="Microsoft JhengHei" panose="020B0604030504040204" pitchFamily="34" charset="-120"/>
                <a:ea typeface="Microsoft JhengHei" panose="020B0604030504040204" pitchFamily="34" charset="-120"/>
              </a:rPr>
              <a:t>)</a:t>
            </a:r>
          </a:p>
          <a:p>
            <a:pPr algn="dist"/>
            <a:r>
              <a:rPr lang="en-US" altLang="zh-TW" sz="1200" b="1" dirty="0">
                <a:latin typeface="Microsoft JhengHei" panose="020B0604030504040204" pitchFamily="34" charset="-120"/>
                <a:ea typeface="Microsoft JhengHei" panose="020B0604030504040204" pitchFamily="34" charset="-120"/>
              </a:rPr>
              <a:t>• </a:t>
            </a:r>
            <a:r>
              <a:rPr lang="zh-TW" altLang="en-US" sz="1200" b="1" dirty="0">
                <a:latin typeface="Microsoft JhengHei" panose="020B0604030504040204" pitchFamily="34" charset="-120"/>
                <a:ea typeface="Microsoft JhengHei" panose="020B0604030504040204" pitchFamily="34" charset="-120"/>
              </a:rPr>
              <a:t>參數設定二：</a:t>
            </a:r>
            <a:r>
              <a:rPr lang="en" altLang="zh-TW" sz="1200" b="1" dirty="0" err="1">
                <a:latin typeface="Microsoft JhengHei" panose="020B0604030504040204" pitchFamily="34" charset="-120"/>
                <a:ea typeface="Microsoft JhengHei" panose="020B0604030504040204" pitchFamily="34" charset="-120"/>
              </a:rPr>
              <a:t>nlags</a:t>
            </a:r>
            <a:r>
              <a:rPr lang="en" altLang="zh-TW" sz="1200" b="1" dirty="0">
                <a:latin typeface="Microsoft JhengHei" panose="020B0604030504040204" pitchFamily="34" charset="-120"/>
                <a:ea typeface="Microsoft JhengHei" panose="020B0604030504040204" pitchFamily="34" charset="-120"/>
              </a:rPr>
              <a:t> = 5</a:t>
            </a:r>
            <a:r>
              <a:rPr lang="zh-TW" altLang="en" sz="1200" b="1" dirty="0">
                <a:latin typeface="Microsoft JhengHei" panose="020B0604030504040204" pitchFamily="34" charset="-120"/>
                <a:ea typeface="Microsoft JhengHei" panose="020B0604030504040204" pitchFamily="34" charset="-120"/>
              </a:rPr>
              <a:t>，</a:t>
            </a:r>
            <a:r>
              <a:rPr lang="en" altLang="zh-TW" sz="1200" b="1" dirty="0">
                <a:latin typeface="Microsoft JhengHei" panose="020B0604030504040204" pitchFamily="34" charset="-120"/>
                <a:ea typeface="Microsoft JhengHei" panose="020B0604030504040204" pitchFamily="34" charset="-120"/>
              </a:rPr>
              <a:t>VAR(p=5) </a:t>
            </a:r>
            <a:r>
              <a:rPr lang="zh-TW" altLang="en-US" sz="1200" b="1" dirty="0">
                <a:latin typeface="Microsoft JhengHei" panose="020B0604030504040204" pitchFamily="34" charset="-120"/>
                <a:ea typeface="Microsoft JhengHei" panose="020B0604030504040204" pitchFamily="34" charset="-120"/>
              </a:rPr>
              <a:t>的</a:t>
            </a:r>
            <a:endParaRPr lang="en-US" altLang="zh-TW" sz="1200" b="1" dirty="0">
              <a:latin typeface="Microsoft JhengHei" panose="020B0604030504040204" pitchFamily="34" charset="-120"/>
              <a:ea typeface="Microsoft JhengHei" panose="020B0604030504040204" pitchFamily="34" charset="-120"/>
            </a:endParaRPr>
          </a:p>
          <a:p>
            <a:r>
              <a:rPr lang="zh-TW" altLang="en-US" sz="1200" b="1" dirty="0">
                <a:latin typeface="Microsoft JhengHei" panose="020B0604030504040204" pitchFamily="34" charset="-120"/>
                <a:ea typeface="Microsoft JhengHei" panose="020B0604030504040204" pitchFamily="34" charset="-120"/>
              </a:rPr>
              <a:t>配對認定為未通過白噪音檢測</a:t>
            </a:r>
          </a:p>
          <a:p>
            <a:pPr algn="dist"/>
            <a:r>
              <a:rPr lang="en-US" altLang="zh-TW" sz="1200" b="1" dirty="0">
                <a:latin typeface="Microsoft JhengHei" panose="020B0604030504040204" pitchFamily="34" charset="-120"/>
                <a:ea typeface="Microsoft JhengHei" panose="020B0604030504040204" pitchFamily="34" charset="-120"/>
              </a:rPr>
              <a:t>• </a:t>
            </a:r>
            <a:r>
              <a:rPr lang="zh-TW" altLang="en-US" sz="1200" b="1" dirty="0">
                <a:latin typeface="Microsoft JhengHei" panose="020B0604030504040204" pitchFamily="34" charset="-120"/>
                <a:ea typeface="Microsoft JhengHei" panose="020B0604030504040204" pitchFamily="34" charset="-120"/>
              </a:rPr>
              <a:t>參數設定三：</a:t>
            </a:r>
            <a:r>
              <a:rPr lang="en" altLang="zh-TW" sz="1200" b="1" dirty="0" err="1">
                <a:latin typeface="Microsoft JhengHei" panose="020B0604030504040204" pitchFamily="34" charset="-120"/>
                <a:ea typeface="Microsoft JhengHei" panose="020B0604030504040204" pitchFamily="34" charset="-120"/>
              </a:rPr>
              <a:t>nlags</a:t>
            </a:r>
            <a:r>
              <a:rPr lang="en" altLang="zh-TW" sz="1200" b="1" dirty="0">
                <a:latin typeface="Microsoft JhengHei" panose="020B0604030504040204" pitchFamily="34" charset="-120"/>
                <a:ea typeface="Microsoft JhengHei" panose="020B0604030504040204" pitchFamily="34" charset="-120"/>
              </a:rPr>
              <a:t> = 6 (</a:t>
            </a:r>
            <a:r>
              <a:rPr lang="zh-TW" altLang="en-US" sz="1200" b="1" dirty="0">
                <a:latin typeface="Microsoft JhengHei" panose="020B0604030504040204" pitchFamily="34" charset="-120"/>
                <a:ea typeface="Microsoft JhengHei" panose="020B0604030504040204" pitchFamily="34" charset="-120"/>
              </a:rPr>
              <a:t>許修銘</a:t>
            </a:r>
            <a:r>
              <a:rPr lang="en-US" altLang="zh-TW" sz="1200" b="1" dirty="0">
                <a:latin typeface="Microsoft JhengHei" panose="020B0604030504040204" pitchFamily="34" charset="-120"/>
                <a:ea typeface="Microsoft JhengHei" panose="020B0604030504040204" pitchFamily="34" charset="-120"/>
              </a:rPr>
              <a:t>(2023)</a:t>
            </a:r>
          </a:p>
          <a:p>
            <a:r>
              <a:rPr lang="zh-TW" altLang="en-US" sz="1200" b="1" dirty="0">
                <a:latin typeface="Microsoft JhengHei" panose="020B0604030504040204" pitchFamily="34" charset="-120"/>
                <a:ea typeface="Microsoft JhengHei" panose="020B0604030504040204" pitchFamily="34" charset="-120"/>
              </a:rPr>
              <a:t>版本</a:t>
            </a:r>
            <a:r>
              <a:rPr lang="en-US" altLang="zh-TW" sz="1200" b="1" dirty="0">
                <a:latin typeface="Microsoft JhengHei" panose="020B0604030504040204" pitchFamily="34" charset="-120"/>
                <a:ea typeface="Microsoft JhengHei" panose="020B0604030504040204" pitchFamily="34" charset="-120"/>
              </a:rPr>
              <a:t>)</a:t>
            </a:r>
            <a:endParaRPr lang="zh-TW" altLang="en-US" sz="1200" b="1" dirty="0">
              <a:latin typeface="Microsoft JhengHei" panose="020B0604030504040204" pitchFamily="34" charset="-120"/>
              <a:ea typeface="Microsoft JhengHei" panose="020B0604030504040204" pitchFamily="34" charset="-120"/>
            </a:endParaRPr>
          </a:p>
        </p:txBody>
      </p:sp>
      <p:sp>
        <p:nvSpPr>
          <p:cNvPr id="16" name="文字方塊 15">
            <a:extLst>
              <a:ext uri="{FF2B5EF4-FFF2-40B4-BE49-F238E27FC236}">
                <a16:creationId xmlns:a16="http://schemas.microsoft.com/office/drawing/2014/main" id="{24ED0138-BA03-7BFA-0655-D7DF95C25DA5}"/>
              </a:ext>
            </a:extLst>
          </p:cNvPr>
          <p:cNvSpPr txBox="1"/>
          <p:nvPr/>
        </p:nvSpPr>
        <p:spPr>
          <a:xfrm>
            <a:off x="5666247" y="2683519"/>
            <a:ext cx="3178441" cy="1991764"/>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在大多數情況下，參數設定三可以得到較高的獲利，而參數設定二可以得到較高的勝率與正常平倉率。因此我們的結論為不論參數設定為何，都需要讓配對經過白噪音檢測，才能獲得</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較好的回測績效。</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1" name="文字方塊 10">
            <a:extLst>
              <a:ext uri="{FF2B5EF4-FFF2-40B4-BE49-F238E27FC236}">
                <a16:creationId xmlns:a16="http://schemas.microsoft.com/office/drawing/2014/main" id="{DD07E0E9-4736-575E-7E35-0EADD912656C}"/>
              </a:ext>
            </a:extLst>
          </p:cNvPr>
          <p:cNvSpPr txBox="1"/>
          <p:nvPr/>
        </p:nvSpPr>
        <p:spPr>
          <a:xfrm>
            <a:off x="7631524" y="114180"/>
            <a:ext cx="1172116" cy="307777"/>
          </a:xfrm>
          <a:prstGeom prst="rect">
            <a:avLst/>
          </a:prstGeom>
          <a:noFill/>
        </p:spPr>
        <p:txBody>
          <a:bodyPr wrap="none" rtlCol="0">
            <a:spAutoFit/>
          </a:bodyPr>
          <a:lstStyle/>
          <a:p>
            <a:r>
              <a:rPr kumimoji="1" lang="en-US" altLang="zh-TW" sz="1400" b="1" dirty="0">
                <a:latin typeface="Microsoft JhengHei" panose="020B0604030504040204" pitchFamily="34" charset="-120"/>
                <a:ea typeface="Microsoft JhengHei" panose="020B0604030504040204" pitchFamily="34" charset="-120"/>
                <a:hlinkClick r:id="rId4" action="ppaction://hlinksldjump"/>
              </a:rPr>
              <a:t>&lt;&lt;</a:t>
            </a:r>
            <a:r>
              <a:rPr kumimoji="1" lang="zh-TW" altLang="en-US" sz="1400" b="1" dirty="0">
                <a:latin typeface="Microsoft JhengHei" panose="020B0604030504040204" pitchFamily="34" charset="-120"/>
                <a:ea typeface="Microsoft JhengHei" panose="020B0604030504040204" pitchFamily="34" charset="-120"/>
                <a:hlinkClick r:id="rId4" action="ppaction://hlinksldjump"/>
              </a:rPr>
              <a:t>返回目錄</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2312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566310"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加入</a:t>
            </a:r>
            <a:r>
              <a:rPr lang="en" altLang="zh-CN"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Forbenius</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範數收斂法是否能夠提升績效</a:t>
            </a:r>
            <a:r>
              <a:rPr lang="en-US" altLang="zh-CN"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0" name="圖片 9" descr="一張含有 文字, 螢幕擷取畫面, 數字, 字型 的圖片&#10;&#10;自動產生的描述">
            <a:extLst>
              <a:ext uri="{FF2B5EF4-FFF2-40B4-BE49-F238E27FC236}">
                <a16:creationId xmlns:a16="http://schemas.microsoft.com/office/drawing/2014/main" id="{39FDD96B-D8C5-C927-4B71-2299BAC04A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2755" y="1530350"/>
            <a:ext cx="5051858" cy="3229022"/>
          </a:xfrm>
          <a:prstGeom prst="rect">
            <a:avLst/>
          </a:prstGeom>
        </p:spPr>
      </p:pic>
      <p:sp>
        <p:nvSpPr>
          <p:cNvPr id="11" name="文字方塊 10">
            <a:extLst>
              <a:ext uri="{FF2B5EF4-FFF2-40B4-BE49-F238E27FC236}">
                <a16:creationId xmlns:a16="http://schemas.microsoft.com/office/drawing/2014/main" id="{8092BEDE-0D5C-6166-3C51-AFFE16960EBB}"/>
              </a:ext>
            </a:extLst>
          </p:cNvPr>
          <p:cNvSpPr txBox="1"/>
          <p:nvPr/>
        </p:nvSpPr>
        <p:spPr>
          <a:xfrm>
            <a:off x="5717223" y="1779662"/>
            <a:ext cx="2974022" cy="2314929"/>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結果顯示勝率、正常平倉率皆有上升，</a:t>
            </a:r>
            <a:r>
              <a:rPr lang="en"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Forbenius</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範數收斂法旨在篩除共整合模型失效的配對，因此可以預期勝率與正常平倉率皆上升，但由於估計期中共整合模型失效的配對在交易期並不穩定，因此平均</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獲利上升或下降都有可能。</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字方塊 11">
            <a:extLst>
              <a:ext uri="{FF2B5EF4-FFF2-40B4-BE49-F238E27FC236}">
                <a16:creationId xmlns:a16="http://schemas.microsoft.com/office/drawing/2014/main" id="{EF699138-55FC-C263-FFE5-520BCBF7562F}"/>
              </a:ext>
            </a:extLst>
          </p:cNvPr>
          <p:cNvSpPr txBox="1"/>
          <p:nvPr/>
        </p:nvSpPr>
        <p:spPr>
          <a:xfrm>
            <a:off x="7631524" y="114180"/>
            <a:ext cx="1172116" cy="307777"/>
          </a:xfrm>
          <a:prstGeom prst="rect">
            <a:avLst/>
          </a:prstGeom>
          <a:noFill/>
        </p:spPr>
        <p:txBody>
          <a:bodyPr wrap="none" rtlCol="0">
            <a:spAutoFit/>
          </a:bodyPr>
          <a:lstStyle/>
          <a:p>
            <a:r>
              <a:rPr kumimoji="1" lang="en-US" altLang="zh-TW" sz="1400" b="1" dirty="0">
                <a:latin typeface="Microsoft JhengHei" panose="020B0604030504040204" pitchFamily="34" charset="-120"/>
                <a:ea typeface="Microsoft JhengHei" panose="020B0604030504040204" pitchFamily="34" charset="-120"/>
                <a:hlinkClick r:id="rId4" action="ppaction://hlinksldjump"/>
              </a:rPr>
              <a:t>&lt;&lt;</a:t>
            </a:r>
            <a:r>
              <a:rPr kumimoji="1" lang="zh-TW" altLang="en-US" sz="1400" b="1" dirty="0">
                <a:latin typeface="Microsoft JhengHei" panose="020B0604030504040204" pitchFamily="34" charset="-120"/>
                <a:ea typeface="Microsoft JhengHei" panose="020B0604030504040204" pitchFamily="34" charset="-120"/>
                <a:hlinkClick r:id="rId4" action="ppaction://hlinksldjump"/>
              </a:rPr>
              <a:t>返回目錄</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649318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依據香港某避險基金要求進行的實驗</a:t>
            </a:r>
          </a:p>
        </p:txBody>
      </p:sp>
      <p:sp>
        <p:nvSpPr>
          <p:cNvPr id="3" name="文字方塊 2">
            <a:extLst>
              <a:ext uri="{FF2B5EF4-FFF2-40B4-BE49-F238E27FC236}">
                <a16:creationId xmlns:a16="http://schemas.microsoft.com/office/drawing/2014/main" id="{4D9F7478-DFF6-9667-F014-3FC4405737C6}"/>
              </a:ext>
            </a:extLst>
          </p:cNvPr>
          <p:cNvSpPr txBox="1"/>
          <p:nvPr/>
        </p:nvSpPr>
        <p:spPr>
          <a:xfrm>
            <a:off x="776922" y="1276231"/>
            <a:ext cx="4572000" cy="338554"/>
          </a:xfrm>
          <a:prstGeom prst="rect">
            <a:avLst/>
          </a:prstGeom>
          <a:noFill/>
        </p:spPr>
        <p:txBody>
          <a:bodyPr wrap="square">
            <a:spAutoFit/>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CN" sz="1600"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在美股市場比較不同趨勢定態漸進式績效</a:t>
            </a:r>
          </a:p>
        </p:txBody>
      </p:sp>
      <p:pic>
        <p:nvPicPr>
          <p:cNvPr id="12" name="圖片 11" descr="一張含有 文字, 螢幕擷取畫面, 字型, 數字 的圖片&#10;&#10;自動產生的描述">
            <a:extLst>
              <a:ext uri="{FF2B5EF4-FFF2-40B4-BE49-F238E27FC236}">
                <a16:creationId xmlns:a16="http://schemas.microsoft.com/office/drawing/2014/main" id="{BEF2C31C-DFD0-FF70-3711-E3FC7C84C5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048"/>
          <a:stretch/>
        </p:blipFill>
        <p:spPr>
          <a:xfrm>
            <a:off x="776922" y="1610387"/>
            <a:ext cx="4362429" cy="3341978"/>
          </a:xfrm>
          <a:prstGeom prst="rect">
            <a:avLst/>
          </a:prstGeom>
        </p:spPr>
      </p:pic>
      <p:sp>
        <p:nvSpPr>
          <p:cNvPr id="15" name="文字方塊 14">
            <a:extLst>
              <a:ext uri="{FF2B5EF4-FFF2-40B4-BE49-F238E27FC236}">
                <a16:creationId xmlns:a16="http://schemas.microsoft.com/office/drawing/2014/main" id="{904D2FAA-AC80-3401-8D4C-AE5EC8F825A1}"/>
              </a:ext>
            </a:extLst>
          </p:cNvPr>
          <p:cNvSpPr txBox="1"/>
          <p:nvPr/>
        </p:nvSpPr>
        <p:spPr>
          <a:xfrm>
            <a:off x="5139351" y="2146862"/>
            <a:ext cx="3342323" cy="1720407"/>
          </a:xfrm>
          <a:prstGeom prst="rect">
            <a:avLst/>
          </a:prstGeom>
          <a:noFill/>
        </p:spPr>
        <p:txBody>
          <a:bodyPr wrap="square">
            <a:spAutoFit/>
          </a:bodyPr>
          <a:lstStyle/>
          <a:p>
            <a:pPr algn="di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我們發現修改後勝率和正常平倉率略微提升，這部分與台股的實驗結果相同，而平均獲利則較不一定，顯示改變漸進式後，雖然能預估得更加準確，但同時也讓美股原本能藉由張歆樺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(2021)</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些微偏離的漸近式獲利較多的配對減少</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獲利。</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3" name="文字方塊 12">
            <a:extLst>
              <a:ext uri="{FF2B5EF4-FFF2-40B4-BE49-F238E27FC236}">
                <a16:creationId xmlns:a16="http://schemas.microsoft.com/office/drawing/2014/main" id="{A50C2BC1-58B3-A01D-2657-7D809D570AB7}"/>
              </a:ext>
            </a:extLst>
          </p:cNvPr>
          <p:cNvSpPr txBox="1"/>
          <p:nvPr/>
        </p:nvSpPr>
        <p:spPr>
          <a:xfrm>
            <a:off x="7631524" y="114180"/>
            <a:ext cx="1172116" cy="307777"/>
          </a:xfrm>
          <a:prstGeom prst="rect">
            <a:avLst/>
          </a:prstGeom>
          <a:noFill/>
        </p:spPr>
        <p:txBody>
          <a:bodyPr wrap="none" rtlCol="0">
            <a:spAutoFit/>
          </a:bodyPr>
          <a:lstStyle/>
          <a:p>
            <a:r>
              <a:rPr kumimoji="1" lang="en-US" altLang="zh-TW" sz="1400" b="1" dirty="0">
                <a:latin typeface="Microsoft JhengHei" panose="020B0604030504040204" pitchFamily="34" charset="-120"/>
                <a:ea typeface="Microsoft JhengHei" panose="020B0604030504040204" pitchFamily="34" charset="-120"/>
                <a:hlinkClick r:id="rId4" action="ppaction://hlinksldjump"/>
              </a:rPr>
              <a:t>&lt;&lt;</a:t>
            </a:r>
            <a:r>
              <a:rPr kumimoji="1" lang="zh-TW" altLang="en-US" sz="1400" b="1" dirty="0">
                <a:latin typeface="Microsoft JhengHei" panose="020B0604030504040204" pitchFamily="34" charset="-120"/>
                <a:ea typeface="Microsoft JhengHei" panose="020B0604030504040204" pitchFamily="34" charset="-120"/>
                <a:hlinkClick r:id="rId4" action="ppaction://hlinksldjump"/>
              </a:rPr>
              <a:t>返回目錄</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700115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依據香港某避險基金要求進行的實驗</a:t>
            </a:r>
          </a:p>
        </p:txBody>
      </p:sp>
      <p:sp>
        <p:nvSpPr>
          <p:cNvPr id="3" name="文字方塊 2">
            <a:extLst>
              <a:ext uri="{FF2B5EF4-FFF2-40B4-BE49-F238E27FC236}">
                <a16:creationId xmlns:a16="http://schemas.microsoft.com/office/drawing/2014/main" id="{4D9F7478-DFF6-9667-F014-3FC4405737C6}"/>
              </a:ext>
            </a:extLst>
          </p:cNvPr>
          <p:cNvSpPr txBox="1"/>
          <p:nvPr/>
        </p:nvSpPr>
        <p:spPr>
          <a:xfrm>
            <a:off x="776922" y="1276231"/>
            <a:ext cx="4572000" cy="338554"/>
          </a:xfrm>
          <a:prstGeom prst="rect">
            <a:avLst/>
          </a:prstGeom>
          <a:noFill/>
        </p:spPr>
        <p:txBody>
          <a:bodyPr wrap="square">
            <a:spAutoFit/>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 </a:t>
            </a:r>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在日股市場進行參數及機制調整以優化績效</a:t>
            </a:r>
          </a:p>
        </p:txBody>
      </p:sp>
      <p:pic>
        <p:nvPicPr>
          <p:cNvPr id="11" name="圖片 10" descr="一張含有 文字, 字型, 螢幕擷取畫面, 數字 的圖片&#10;&#10;自動產生的描述">
            <a:extLst>
              <a:ext uri="{FF2B5EF4-FFF2-40B4-BE49-F238E27FC236}">
                <a16:creationId xmlns:a16="http://schemas.microsoft.com/office/drawing/2014/main" id="{8A5B5E60-C507-3A66-0A0B-2E5E2FA56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1779662"/>
            <a:ext cx="4874136" cy="2183436"/>
          </a:xfrm>
          <a:prstGeom prst="rect">
            <a:avLst/>
          </a:prstGeom>
        </p:spPr>
      </p:pic>
      <p:sp>
        <p:nvSpPr>
          <p:cNvPr id="12" name="文字方塊 11">
            <a:extLst>
              <a:ext uri="{FF2B5EF4-FFF2-40B4-BE49-F238E27FC236}">
                <a16:creationId xmlns:a16="http://schemas.microsoft.com/office/drawing/2014/main" id="{0EF1FDFA-2E0B-4DA7-C886-49E52F123B87}"/>
              </a:ext>
            </a:extLst>
          </p:cNvPr>
          <p:cNvSpPr txBox="1"/>
          <p:nvPr/>
        </p:nvSpPr>
        <p:spPr>
          <a:xfrm>
            <a:off x="5697773" y="2283718"/>
            <a:ext cx="2952328" cy="1443408"/>
          </a:xfrm>
          <a:prstGeom prst="rect">
            <a:avLst/>
          </a:prstGeom>
          <a:noFill/>
        </p:spPr>
        <p:txBody>
          <a:bodyPr wrap="square">
            <a:spAutoFit/>
          </a:bodyPr>
          <a:lstStyle/>
          <a:p>
            <a:pPr algn="di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實驗結果顯示加入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ADF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檢測後，能夠有效提升正常平倉率，顯示採用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ADF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檢測能將交易張數整數化後</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spread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為非定態時間序列的配對刪除，降低持有配對至尾</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盤的機率。</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Tree>
    <p:extLst>
      <p:ext uri="{BB962C8B-B14F-4D97-AF65-F5344CB8AC3E}">
        <p14:creationId xmlns:p14="http://schemas.microsoft.com/office/powerpoint/2010/main" val="3160568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依據香港某避險基金要求進行的實驗</a:t>
            </a:r>
          </a:p>
        </p:txBody>
      </p:sp>
      <p:sp>
        <p:nvSpPr>
          <p:cNvPr id="3" name="文字方塊 2">
            <a:extLst>
              <a:ext uri="{FF2B5EF4-FFF2-40B4-BE49-F238E27FC236}">
                <a16:creationId xmlns:a16="http://schemas.microsoft.com/office/drawing/2014/main" id="{4D9F7478-DFF6-9667-F014-3FC4405737C6}"/>
              </a:ext>
            </a:extLst>
          </p:cNvPr>
          <p:cNvSpPr txBox="1"/>
          <p:nvPr/>
        </p:nvSpPr>
        <p:spPr>
          <a:xfrm>
            <a:off x="776922" y="1276231"/>
            <a:ext cx="4572000" cy="338554"/>
          </a:xfrm>
          <a:prstGeom prst="rect">
            <a:avLst/>
          </a:prstGeom>
          <a:noFill/>
        </p:spPr>
        <p:txBody>
          <a:bodyPr wrap="square">
            <a:spAutoFit/>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 </a:t>
            </a:r>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在日股市場進行參數及機制調整以優化績效</a:t>
            </a:r>
          </a:p>
        </p:txBody>
      </p:sp>
      <p:sp>
        <p:nvSpPr>
          <p:cNvPr id="12" name="文字方塊 11">
            <a:extLst>
              <a:ext uri="{FF2B5EF4-FFF2-40B4-BE49-F238E27FC236}">
                <a16:creationId xmlns:a16="http://schemas.microsoft.com/office/drawing/2014/main" id="{0EF1FDFA-2E0B-4DA7-C886-49E52F123B87}"/>
              </a:ext>
            </a:extLst>
          </p:cNvPr>
          <p:cNvSpPr txBox="1"/>
          <p:nvPr/>
        </p:nvSpPr>
        <p:spPr>
          <a:xfrm>
            <a:off x="5796136" y="2206981"/>
            <a:ext cx="2952328" cy="1443408"/>
          </a:xfrm>
          <a:prstGeom prst="rect">
            <a:avLst/>
          </a:prstGeom>
          <a:noFill/>
        </p:spPr>
        <p:txBody>
          <a:bodyPr wrap="square">
            <a:spAutoFit/>
          </a:bodyPr>
          <a:lstStyle/>
          <a:p>
            <a:pPr algn="di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左表可以看出採用 </a:t>
            </a:r>
            <a:r>
              <a:rPr lang="en" altLang="zh-TW" sz="12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Forbenius</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範數收斂法後正常平倉率較低，我們認為日股受限於資料較少，且</a:t>
            </a:r>
            <a:r>
              <a:rPr lang="en" altLang="zh-TW" sz="12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Forbenius</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範數收斂法的篩選力道太大，因此在日股市場暫不建議</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使用</a:t>
            </a:r>
            <a:r>
              <a:rPr lang="en" altLang="zh-TW" sz="12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Forbenius</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範數收斂法。</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3" name="圖片 12" descr="一張含有 文字, 字型, 螢幕擷取畫面, 數字 的圖片&#10;&#10;自動產生的描述">
            <a:extLst>
              <a:ext uri="{FF2B5EF4-FFF2-40B4-BE49-F238E27FC236}">
                <a16:creationId xmlns:a16="http://schemas.microsoft.com/office/drawing/2014/main" id="{828E608E-F61F-21BB-B1DB-5C274F99BA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6" y="1851670"/>
            <a:ext cx="4874137" cy="2154030"/>
          </a:xfrm>
          <a:prstGeom prst="rect">
            <a:avLst/>
          </a:prstGeom>
        </p:spPr>
      </p:pic>
    </p:spTree>
    <p:extLst>
      <p:ext uri="{BB962C8B-B14F-4D97-AF65-F5344CB8AC3E}">
        <p14:creationId xmlns:p14="http://schemas.microsoft.com/office/powerpoint/2010/main" val="2604230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依據香港某避險基金要求進行的實驗</a:t>
            </a:r>
          </a:p>
        </p:txBody>
      </p:sp>
      <p:sp>
        <p:nvSpPr>
          <p:cNvPr id="3" name="文字方塊 2">
            <a:extLst>
              <a:ext uri="{FF2B5EF4-FFF2-40B4-BE49-F238E27FC236}">
                <a16:creationId xmlns:a16="http://schemas.microsoft.com/office/drawing/2014/main" id="{4D9F7478-DFF6-9667-F014-3FC4405737C6}"/>
              </a:ext>
            </a:extLst>
          </p:cNvPr>
          <p:cNvSpPr txBox="1"/>
          <p:nvPr/>
        </p:nvSpPr>
        <p:spPr>
          <a:xfrm>
            <a:off x="776922" y="1276231"/>
            <a:ext cx="4572000" cy="338554"/>
          </a:xfrm>
          <a:prstGeom prst="rect">
            <a:avLst/>
          </a:prstGeom>
          <a:noFill/>
        </p:spPr>
        <p:txBody>
          <a:bodyPr wrap="square">
            <a:spAutoFit/>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 </a:t>
            </a:r>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在日股市場進行參數及機制調整以優化績效</a:t>
            </a:r>
          </a:p>
        </p:txBody>
      </p:sp>
      <p:sp>
        <p:nvSpPr>
          <p:cNvPr id="12" name="文字方塊 11">
            <a:extLst>
              <a:ext uri="{FF2B5EF4-FFF2-40B4-BE49-F238E27FC236}">
                <a16:creationId xmlns:a16="http://schemas.microsoft.com/office/drawing/2014/main" id="{0EF1FDFA-2E0B-4DA7-C886-49E52F123B87}"/>
              </a:ext>
            </a:extLst>
          </p:cNvPr>
          <p:cNvSpPr txBox="1"/>
          <p:nvPr/>
        </p:nvSpPr>
        <p:spPr>
          <a:xfrm>
            <a:off x="5155911" y="1868452"/>
            <a:ext cx="3647729" cy="2274405"/>
          </a:xfrm>
          <a:prstGeom prst="rect">
            <a:avLst/>
          </a:prstGeom>
          <a:noFill/>
        </p:spPr>
        <p:txBody>
          <a:bodyPr wrap="square">
            <a:spAutoFit/>
          </a:bodyPr>
          <a:lstStyle/>
          <a:p>
            <a:pPr algn="di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左圖可以看出當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Cross times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越多時，獲利將會隨之提升，直到最後交易量過少而降低。因此我們利用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2021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年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7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月至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2022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年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5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月作為觀察期，發現當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Cross times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設置為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39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次時，獲利可以最大化，此時獲利為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1244.34</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，我們再將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39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次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Cross times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作為標準觀察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2022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年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6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月的獲利，得到獲利為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614.05</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，故我們認為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39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次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Cross times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是較適合</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日股市場的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Cross times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篩選法設定。</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1" name="圖片 10" descr="一張含有 文字, 螢幕擷取畫面, 繪圖, 行 的圖片&#10;&#10;自動產生的描述">
            <a:extLst>
              <a:ext uri="{FF2B5EF4-FFF2-40B4-BE49-F238E27FC236}">
                <a16:creationId xmlns:a16="http://schemas.microsoft.com/office/drawing/2014/main" id="{0F0238C6-FA6C-7C2D-DDA4-D1149D557B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751611"/>
            <a:ext cx="3933304" cy="2774979"/>
          </a:xfrm>
          <a:prstGeom prst="rect">
            <a:avLst/>
          </a:prstGeom>
        </p:spPr>
      </p:pic>
    </p:spTree>
    <p:extLst>
      <p:ext uri="{BB962C8B-B14F-4D97-AF65-F5344CB8AC3E}">
        <p14:creationId xmlns:p14="http://schemas.microsoft.com/office/powerpoint/2010/main" val="4819638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依據香港某避險基金要求進行的實驗</a:t>
            </a:r>
          </a:p>
        </p:txBody>
      </p:sp>
      <p:sp>
        <p:nvSpPr>
          <p:cNvPr id="3" name="文字方塊 2">
            <a:extLst>
              <a:ext uri="{FF2B5EF4-FFF2-40B4-BE49-F238E27FC236}">
                <a16:creationId xmlns:a16="http://schemas.microsoft.com/office/drawing/2014/main" id="{4D9F7478-DFF6-9667-F014-3FC4405737C6}"/>
              </a:ext>
            </a:extLst>
          </p:cNvPr>
          <p:cNvSpPr txBox="1"/>
          <p:nvPr/>
        </p:nvSpPr>
        <p:spPr>
          <a:xfrm>
            <a:off x="776922" y="1276231"/>
            <a:ext cx="4572000" cy="338554"/>
          </a:xfrm>
          <a:prstGeom prst="rect">
            <a:avLst/>
          </a:prstGeom>
          <a:noFill/>
        </p:spPr>
        <p:txBody>
          <a:bodyPr wrap="square">
            <a:spAutoFit/>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 </a:t>
            </a:r>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在日股市場進行參數及機制調整以優化績效</a:t>
            </a:r>
          </a:p>
        </p:txBody>
      </p:sp>
      <p:sp>
        <p:nvSpPr>
          <p:cNvPr id="12" name="文字方塊 11">
            <a:extLst>
              <a:ext uri="{FF2B5EF4-FFF2-40B4-BE49-F238E27FC236}">
                <a16:creationId xmlns:a16="http://schemas.microsoft.com/office/drawing/2014/main" id="{0EF1FDFA-2E0B-4DA7-C886-49E52F123B87}"/>
              </a:ext>
            </a:extLst>
          </p:cNvPr>
          <p:cNvSpPr txBox="1"/>
          <p:nvPr/>
        </p:nvSpPr>
        <p:spPr>
          <a:xfrm>
            <a:off x="5580112" y="2427734"/>
            <a:ext cx="3143673" cy="1166410"/>
          </a:xfrm>
          <a:prstGeom prst="rect">
            <a:avLst/>
          </a:prstGeom>
          <a:noFill/>
        </p:spPr>
        <p:txBody>
          <a:bodyPr wrap="square">
            <a:spAutoFit/>
          </a:bodyPr>
          <a:lstStyle/>
          <a:p>
            <a:pPr algn="di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左表可以看出在日股市場使用平均交易量作為最大交易張數限制會降低正常平倉率，顯示日股不適合採用平均交易量作為最大交易</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張數限制。</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3" name="圖片 12" descr="一張含有 文字, 字型, 數字, 螢幕擷取畫面 的圖片&#10;&#10;自動產生的描述">
            <a:extLst>
              <a:ext uri="{FF2B5EF4-FFF2-40B4-BE49-F238E27FC236}">
                <a16:creationId xmlns:a16="http://schemas.microsoft.com/office/drawing/2014/main" id="{03FF6FD3-EFA6-4D65-0750-C6C71B5F97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2027923"/>
            <a:ext cx="4826401" cy="2128003"/>
          </a:xfrm>
          <a:prstGeom prst="rect">
            <a:avLst/>
          </a:prstGeom>
        </p:spPr>
      </p:pic>
    </p:spTree>
    <p:extLst>
      <p:ext uri="{BB962C8B-B14F-4D97-AF65-F5344CB8AC3E}">
        <p14:creationId xmlns:p14="http://schemas.microsoft.com/office/powerpoint/2010/main" val="13641976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依據香港某避險基金要求進行的實驗</a:t>
            </a:r>
          </a:p>
        </p:txBody>
      </p:sp>
      <p:sp>
        <p:nvSpPr>
          <p:cNvPr id="3" name="文字方塊 2">
            <a:extLst>
              <a:ext uri="{FF2B5EF4-FFF2-40B4-BE49-F238E27FC236}">
                <a16:creationId xmlns:a16="http://schemas.microsoft.com/office/drawing/2014/main" id="{4D9F7478-DFF6-9667-F014-3FC4405737C6}"/>
              </a:ext>
            </a:extLst>
          </p:cNvPr>
          <p:cNvSpPr txBox="1"/>
          <p:nvPr/>
        </p:nvSpPr>
        <p:spPr>
          <a:xfrm>
            <a:off x="776922" y="1276231"/>
            <a:ext cx="4572000" cy="338554"/>
          </a:xfrm>
          <a:prstGeom prst="rect">
            <a:avLst/>
          </a:prstGeom>
          <a:noFill/>
        </p:spPr>
        <p:txBody>
          <a:bodyPr wrap="square">
            <a:spAutoFit/>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 </a:t>
            </a:r>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在日股市場進行參數及機制調整以優化績效</a:t>
            </a:r>
          </a:p>
        </p:txBody>
      </p:sp>
      <p:sp>
        <p:nvSpPr>
          <p:cNvPr id="12" name="文字方塊 11">
            <a:extLst>
              <a:ext uri="{FF2B5EF4-FFF2-40B4-BE49-F238E27FC236}">
                <a16:creationId xmlns:a16="http://schemas.microsoft.com/office/drawing/2014/main" id="{0EF1FDFA-2E0B-4DA7-C886-49E52F123B87}"/>
              </a:ext>
            </a:extLst>
          </p:cNvPr>
          <p:cNvSpPr txBox="1"/>
          <p:nvPr/>
        </p:nvSpPr>
        <p:spPr>
          <a:xfrm>
            <a:off x="5487389" y="2355726"/>
            <a:ext cx="3143673" cy="1166410"/>
          </a:xfrm>
          <a:prstGeom prst="rect">
            <a:avLst/>
          </a:prstGeom>
          <a:noFill/>
        </p:spPr>
        <p:txBody>
          <a:bodyPr wrap="square">
            <a:spAutoFit/>
          </a:bodyPr>
          <a:lstStyle/>
          <a:p>
            <a:pPr algn="di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我們發現日股若以最大交易張數限制成交，可以獲得較高的正常平倉率，顯示日股配對交易張數若超過最大交易張數限制，應以最</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大交易張數限制成交。</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1" name="圖片 10" descr="一張含有 文字, 字型, 螢幕擷取畫面, 數字 的圖片&#10;&#10;自動產生的描述">
            <a:extLst>
              <a:ext uri="{FF2B5EF4-FFF2-40B4-BE49-F238E27FC236}">
                <a16:creationId xmlns:a16="http://schemas.microsoft.com/office/drawing/2014/main" id="{192147DA-69D7-E80C-B99A-27561D99B5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5617" y="1994167"/>
            <a:ext cx="4851772" cy="2154714"/>
          </a:xfrm>
          <a:prstGeom prst="rect">
            <a:avLst/>
          </a:prstGeom>
        </p:spPr>
      </p:pic>
      <p:sp>
        <p:nvSpPr>
          <p:cNvPr id="14" name="文字方塊 13">
            <a:extLst>
              <a:ext uri="{FF2B5EF4-FFF2-40B4-BE49-F238E27FC236}">
                <a16:creationId xmlns:a16="http://schemas.microsoft.com/office/drawing/2014/main" id="{DCE3AAE0-6E65-5189-E8E4-35F93E381C89}"/>
              </a:ext>
            </a:extLst>
          </p:cNvPr>
          <p:cNvSpPr txBox="1"/>
          <p:nvPr/>
        </p:nvSpPr>
        <p:spPr>
          <a:xfrm>
            <a:off x="7631524" y="114180"/>
            <a:ext cx="1172116" cy="307777"/>
          </a:xfrm>
          <a:prstGeom prst="rect">
            <a:avLst/>
          </a:prstGeom>
          <a:noFill/>
        </p:spPr>
        <p:txBody>
          <a:bodyPr wrap="none" rtlCol="0">
            <a:spAutoFit/>
          </a:bodyPr>
          <a:lstStyle/>
          <a:p>
            <a:r>
              <a:rPr kumimoji="1" lang="en-US" altLang="zh-TW" sz="1400" b="1" dirty="0">
                <a:latin typeface="Microsoft JhengHei" panose="020B0604030504040204" pitchFamily="34" charset="-120"/>
                <a:ea typeface="Microsoft JhengHei" panose="020B0604030504040204" pitchFamily="34" charset="-120"/>
                <a:hlinkClick r:id="rId4" action="ppaction://hlinksldjump"/>
              </a:rPr>
              <a:t>&lt;&lt;</a:t>
            </a:r>
            <a:r>
              <a:rPr kumimoji="1" lang="zh-TW" altLang="en-US" sz="1400" b="1" dirty="0">
                <a:latin typeface="Microsoft JhengHei" panose="020B0604030504040204" pitchFamily="34" charset="-120"/>
                <a:ea typeface="Microsoft JhengHei" panose="020B0604030504040204" pitchFamily="34" charset="-120"/>
                <a:hlinkClick r:id="rId4" action="ppaction://hlinksldjump"/>
              </a:rPr>
              <a:t>返回目錄</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59805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a:extLst>
              <a:ext uri="{FF2B5EF4-FFF2-40B4-BE49-F238E27FC236}">
                <a16:creationId xmlns:a16="http://schemas.microsoft.com/office/drawing/2014/main" id="{8F0EC598-B123-48E3-B8E0-C1EF633BF639}"/>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457" r="14512" b="19561"/>
          <a:stretch/>
        </p:blipFill>
        <p:spPr>
          <a:xfrm>
            <a:off x="-1" y="0"/>
            <a:ext cx="9144001" cy="5143500"/>
          </a:xfrm>
          <a:prstGeom prst="rect">
            <a:avLst/>
          </a:prstGeom>
        </p:spPr>
      </p:pic>
      <p:sp>
        <p:nvSpPr>
          <p:cNvPr id="2" name="文本框 1"/>
          <p:cNvSpPr txBox="1"/>
          <p:nvPr/>
        </p:nvSpPr>
        <p:spPr>
          <a:xfrm>
            <a:off x="531872" y="331255"/>
            <a:ext cx="1435208" cy="746356"/>
          </a:xfrm>
          <a:prstGeom prst="rect">
            <a:avLst/>
          </a:prstGeom>
          <a:noFill/>
        </p:spPr>
        <p:txBody>
          <a:bodyPr wrap="none" lIns="68520" tIns="34289" rIns="68520" bIns="34289" rtlCol="0">
            <a:spAutoFit/>
            <a:scene3d>
              <a:camera prst="orthographicFront"/>
              <a:lightRig rig="threePt" dir="t"/>
            </a:scene3d>
            <a:sp3d contourW="12700"/>
          </a:bodyPr>
          <a:lstStyle/>
          <a:p>
            <a:pPr algn="ctr" defTabSz="684530"/>
            <a:r>
              <a:rPr lang="zh-CN" altLang="en-US" sz="4400"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目</a:t>
            </a:r>
            <a:r>
              <a:rPr lang="zh-TW" altLang="en-US" sz="4400"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CN" altLang="en-US" sz="4400" b="1" dirty="0">
                <a:solidFill>
                  <a:schemeClr val="accent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錄</a:t>
            </a:r>
          </a:p>
        </p:txBody>
      </p:sp>
      <p:sp>
        <p:nvSpPr>
          <p:cNvPr id="18" name="文本框 5">
            <a:extLst>
              <a:ext uri="{FF2B5EF4-FFF2-40B4-BE49-F238E27FC236}">
                <a16:creationId xmlns:a16="http://schemas.microsoft.com/office/drawing/2014/main" id="{8F280CDE-A0E2-1CD8-C2EB-2FBB8CC291E4}"/>
              </a:ext>
            </a:extLst>
          </p:cNvPr>
          <p:cNvSpPr txBox="1"/>
          <p:nvPr/>
        </p:nvSpPr>
        <p:spPr>
          <a:xfrm>
            <a:off x="2170075" y="2189238"/>
            <a:ext cx="184731" cy="369332"/>
          </a:xfrm>
          <a:prstGeom prst="rect">
            <a:avLst/>
          </a:prstGeom>
          <a:noFill/>
        </p:spPr>
        <p:txBody>
          <a:bodyPr wrap="none" rtlCol="0">
            <a:spAutoFit/>
            <a:scene3d>
              <a:camera prst="orthographicFront"/>
              <a:lightRig rig="threePt" dir="t"/>
            </a:scene3d>
            <a:sp3d contourW="12700"/>
          </a:bodyPr>
          <a:lstStyle/>
          <a:p>
            <a:endParaRPr lang="zh-CN" altLang="en-US" b="1" dirty="0">
              <a:solidFill>
                <a:schemeClr val="accent2"/>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grpSp>
        <p:nvGrpSpPr>
          <p:cNvPr id="33" name="群組 32">
            <a:extLst>
              <a:ext uri="{FF2B5EF4-FFF2-40B4-BE49-F238E27FC236}">
                <a16:creationId xmlns:a16="http://schemas.microsoft.com/office/drawing/2014/main" id="{A1BEDD19-92DF-543E-ABE3-6EC4024D4577}"/>
              </a:ext>
            </a:extLst>
          </p:cNvPr>
          <p:cNvGrpSpPr/>
          <p:nvPr/>
        </p:nvGrpSpPr>
        <p:grpSpPr>
          <a:xfrm>
            <a:off x="531870" y="1203598"/>
            <a:ext cx="4675959" cy="2839830"/>
            <a:chOff x="531870" y="1203598"/>
            <a:chExt cx="4675959" cy="2839830"/>
          </a:xfrm>
        </p:grpSpPr>
        <p:grpSp>
          <p:nvGrpSpPr>
            <p:cNvPr id="32" name="群組 31">
              <a:extLst>
                <a:ext uri="{FF2B5EF4-FFF2-40B4-BE49-F238E27FC236}">
                  <a16:creationId xmlns:a16="http://schemas.microsoft.com/office/drawing/2014/main" id="{4214BEF7-E602-6156-D524-64EC98C695AB}"/>
                </a:ext>
              </a:extLst>
            </p:cNvPr>
            <p:cNvGrpSpPr/>
            <p:nvPr/>
          </p:nvGrpSpPr>
          <p:grpSpPr>
            <a:xfrm>
              <a:off x="531870" y="1203598"/>
              <a:ext cx="4675959" cy="2057608"/>
              <a:chOff x="531870" y="1142354"/>
              <a:chExt cx="4675959" cy="2057608"/>
            </a:xfrm>
          </p:grpSpPr>
          <p:grpSp>
            <p:nvGrpSpPr>
              <p:cNvPr id="26" name="群組 25">
                <a:extLst>
                  <a:ext uri="{FF2B5EF4-FFF2-40B4-BE49-F238E27FC236}">
                    <a16:creationId xmlns:a16="http://schemas.microsoft.com/office/drawing/2014/main" id="{116EA522-30A4-67B5-97CF-4A05FC891BF3}"/>
                  </a:ext>
                </a:extLst>
              </p:cNvPr>
              <p:cNvGrpSpPr/>
              <p:nvPr/>
            </p:nvGrpSpPr>
            <p:grpSpPr>
              <a:xfrm>
                <a:off x="531870" y="1142354"/>
                <a:ext cx="4388603" cy="1438884"/>
                <a:chOff x="531870" y="1142354"/>
                <a:chExt cx="4388603" cy="1438884"/>
              </a:xfrm>
            </p:grpSpPr>
            <p:grpSp>
              <p:nvGrpSpPr>
                <p:cNvPr id="17" name="群組 16">
                  <a:extLst>
                    <a:ext uri="{FF2B5EF4-FFF2-40B4-BE49-F238E27FC236}">
                      <a16:creationId xmlns:a16="http://schemas.microsoft.com/office/drawing/2014/main" id="{98D50E3A-966C-C885-BA76-588D68036F32}"/>
                    </a:ext>
                  </a:extLst>
                </p:cNvPr>
                <p:cNvGrpSpPr/>
                <p:nvPr/>
              </p:nvGrpSpPr>
              <p:grpSpPr>
                <a:xfrm>
                  <a:off x="531870" y="1142354"/>
                  <a:ext cx="3931093" cy="769442"/>
                  <a:chOff x="1331638" y="1409673"/>
                  <a:chExt cx="3931093" cy="769442"/>
                </a:xfrm>
              </p:grpSpPr>
              <p:grpSp>
                <p:nvGrpSpPr>
                  <p:cNvPr id="25" name="组合 24"/>
                  <p:cNvGrpSpPr/>
                  <p:nvPr/>
                </p:nvGrpSpPr>
                <p:grpSpPr>
                  <a:xfrm>
                    <a:off x="1331638" y="1409673"/>
                    <a:ext cx="3806171" cy="400110"/>
                    <a:chOff x="6629352" y="1760489"/>
                    <a:chExt cx="5074892" cy="533480"/>
                  </a:xfrm>
                </p:grpSpPr>
                <p:sp>
                  <p:nvSpPr>
                    <p:cNvPr id="44" name="文本框 7"/>
                    <p:cNvSpPr txBox="1"/>
                    <p:nvPr/>
                  </p:nvSpPr>
                  <p:spPr>
                    <a:xfrm>
                      <a:off x="7354337" y="1760489"/>
                      <a:ext cx="4349907" cy="533480"/>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研究問題與方法、實驗結果</a:t>
                      </a:r>
                    </a:p>
                  </p:txBody>
                </p:sp>
                <p:sp>
                  <p:nvSpPr>
                    <p:cNvPr id="42" name="文本框 5"/>
                    <p:cNvSpPr txBox="1"/>
                    <p:nvPr/>
                  </p:nvSpPr>
                  <p:spPr>
                    <a:xfrm>
                      <a:off x="6629352" y="1760489"/>
                      <a:ext cx="767732" cy="533480"/>
                    </a:xfrm>
                    <a:prstGeom prst="rect">
                      <a:avLst/>
                    </a:prstGeom>
                    <a:noFill/>
                  </p:spPr>
                  <p:txBody>
                    <a:bodyPr wrap="none" rtlCol="0">
                      <a:spAutoFit/>
                      <a:scene3d>
                        <a:camera prst="orthographicFront"/>
                        <a:lightRig rig="threePt" dir="t"/>
                      </a:scene3d>
                      <a:sp3d contourW="12700"/>
                    </a:bodyPr>
                    <a:lstStyle/>
                    <a:p>
                      <a:r>
                        <a:rPr lang="en-US" altLang="zh-CN"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01.</a:t>
                      </a:r>
                      <a:endParaRPr lang="zh-CN" altLang="en-US"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15" name="文本框 7">
                    <a:extLst>
                      <a:ext uri="{FF2B5EF4-FFF2-40B4-BE49-F238E27FC236}">
                        <a16:creationId xmlns:a16="http://schemas.microsoft.com/office/drawing/2014/main" id="{E6DEB657-4EC3-EC5B-4AED-71B993307D82}"/>
                      </a:ext>
                    </a:extLst>
                  </p:cNvPr>
                  <p:cNvSpPr txBox="1"/>
                  <p:nvPr/>
                </p:nvSpPr>
                <p:spPr>
                  <a:xfrm>
                    <a:off x="2077244" y="1809783"/>
                    <a:ext cx="3185487" cy="369332"/>
                  </a:xfrm>
                  <a:prstGeom prst="rect">
                    <a:avLst/>
                  </a:prstGeom>
                  <a:noFill/>
                </p:spPr>
                <p:txBody>
                  <a:bodyPr wrap="none" rtlCol="0">
                    <a:spAutoFit/>
                    <a:scene3d>
                      <a:camera prst="orthographicFront"/>
                      <a:lightRig rig="threePt" dir="t"/>
                    </a:scene3d>
                    <a:sp3d contourW="12700"/>
                  </a:bodyPr>
                  <a:lstStyle/>
                  <a:p>
                    <a:r>
                      <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16" name="文本框 5">
                    <a:extLst>
                      <a:ext uri="{FF2B5EF4-FFF2-40B4-BE49-F238E27FC236}">
                        <a16:creationId xmlns:a16="http://schemas.microsoft.com/office/drawing/2014/main" id="{40354BF1-D28F-858F-0625-8339F43EE573}"/>
                      </a:ext>
                    </a:extLst>
                  </p:cNvPr>
                  <p:cNvSpPr txBox="1"/>
                  <p:nvPr/>
                </p:nvSpPr>
                <p:spPr>
                  <a:xfrm>
                    <a:off x="1610506" y="1809783"/>
                    <a:ext cx="486030" cy="369332"/>
                  </a:xfrm>
                  <a:prstGeom prst="rect">
                    <a:avLst/>
                  </a:prstGeom>
                  <a:noFill/>
                </p:spPr>
                <p:txBody>
                  <a:bodyPr wrap="none" rtlCol="0">
                    <a:spAutoFit/>
                    <a:scene3d>
                      <a:camera prst="orthographicFront"/>
                      <a:lightRig rig="threePt" dir="t"/>
                    </a:scene3d>
                    <a:sp3d contourW="12700"/>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a:t>
                    </a:r>
                    <a:endParaRPr lang="zh-CN"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22" name="文本框 5">
                  <a:extLst>
                    <a:ext uri="{FF2B5EF4-FFF2-40B4-BE49-F238E27FC236}">
                      <a16:creationId xmlns:a16="http://schemas.microsoft.com/office/drawing/2014/main" id="{D79CA126-8AB1-BDCD-F72D-E52B39D631CC}"/>
                    </a:ext>
                  </a:extLst>
                </p:cNvPr>
                <p:cNvSpPr txBox="1"/>
                <p:nvPr/>
              </p:nvSpPr>
              <p:spPr>
                <a:xfrm>
                  <a:off x="1187624" y="2242684"/>
                  <a:ext cx="404278" cy="338554"/>
                </a:xfrm>
                <a:prstGeom prst="rect">
                  <a:avLst/>
                </a:prstGeom>
                <a:noFill/>
              </p:spPr>
              <p:txBody>
                <a:bodyPr wrap="none" rtlCol="0">
                  <a:spAutoFit/>
                  <a:scene3d>
                    <a:camera prst="orthographicFront"/>
                    <a:lightRig rig="threePt" dir="t"/>
                  </a:scene3d>
                  <a:sp3d contourW="12700"/>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a:t>
                  </a:r>
                  <a:endParaRPr lang="zh-CN" altLang="en-US"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23" name="文本框 7">
                  <a:extLst>
                    <a:ext uri="{FF2B5EF4-FFF2-40B4-BE49-F238E27FC236}">
                      <a16:creationId xmlns:a16="http://schemas.microsoft.com/office/drawing/2014/main" id="{EFAB332F-530B-F67D-EE16-56C3678232A3}"/>
                    </a:ext>
                  </a:extLst>
                </p:cNvPr>
                <p:cNvSpPr txBox="1"/>
                <p:nvPr/>
              </p:nvSpPr>
              <p:spPr>
                <a:xfrm>
                  <a:off x="1452857" y="2234790"/>
                  <a:ext cx="3467616" cy="338554"/>
                </a:xfrm>
                <a:prstGeom prst="rect">
                  <a:avLst/>
                </a:prstGeom>
                <a:noFill/>
              </p:spPr>
              <p:txBody>
                <a:bodyPr wrap="none" rtlCol="0">
                  <a:spAutoFit/>
                  <a:scene3d>
                    <a:camera prst="orthographicFront"/>
                    <a:lightRig rig="threePt" dir="t"/>
                  </a:scene3d>
                  <a:sp3d contourW="12700"/>
                </a:bodyPr>
                <a:lstStyle/>
                <a:p>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依據香港某避險基金要求進行的實驗</a:t>
                  </a:r>
                </a:p>
              </p:txBody>
            </p:sp>
          </p:grpSp>
          <p:sp>
            <p:nvSpPr>
              <p:cNvPr id="27" name="文本框 5">
                <a:extLst>
                  <a:ext uri="{FF2B5EF4-FFF2-40B4-BE49-F238E27FC236}">
                    <a16:creationId xmlns:a16="http://schemas.microsoft.com/office/drawing/2014/main" id="{D565986E-A8C1-CF5C-D7A5-EA643EE264ED}"/>
                  </a:ext>
                </a:extLst>
              </p:cNvPr>
              <p:cNvSpPr txBox="1"/>
              <p:nvPr/>
            </p:nvSpPr>
            <p:spPr>
              <a:xfrm>
                <a:off x="1345905" y="2598741"/>
                <a:ext cx="359394" cy="307777"/>
              </a:xfrm>
              <a:prstGeom prst="rect">
                <a:avLst/>
              </a:prstGeom>
              <a:noFill/>
            </p:spPr>
            <p:txBody>
              <a:bodyPr wrap="none" rtlCol="0">
                <a:spAutoFit/>
                <a:scene3d>
                  <a:camera prst="orthographicFront"/>
                  <a:lightRig rig="threePt" dir="t"/>
                </a:scene3d>
                <a:sp3d contourW="12700"/>
              </a:bodyPr>
              <a:lstStyle/>
              <a:p>
                <a:r>
                  <a:rPr lang="en-US" altLang="zh-CN" sz="1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CN" sz="1400"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CN" sz="1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zh-CN" altLang="en-US" sz="1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29" name="文本框 7">
                <a:extLst>
                  <a:ext uri="{FF2B5EF4-FFF2-40B4-BE49-F238E27FC236}">
                    <a16:creationId xmlns:a16="http://schemas.microsoft.com/office/drawing/2014/main" id="{C905CE1A-AF11-FCF8-6F93-33B34BA0A4FD}"/>
                  </a:ext>
                </a:extLst>
              </p:cNvPr>
              <p:cNvSpPr txBox="1"/>
              <p:nvPr/>
            </p:nvSpPr>
            <p:spPr>
              <a:xfrm>
                <a:off x="1611138" y="2590847"/>
                <a:ext cx="3595856" cy="307777"/>
              </a:xfrm>
              <a:prstGeom prst="rect">
                <a:avLst/>
              </a:prstGeom>
              <a:noFill/>
            </p:spPr>
            <p:txBody>
              <a:bodyPr wrap="square" rtlCol="0">
                <a:spAutoFit/>
                <a:scene3d>
                  <a:camera prst="orthographicFront"/>
                  <a:lightRig rig="threePt" dir="t"/>
                </a:scene3d>
                <a:sp3d contourW="12700"/>
              </a:bodyPr>
              <a:lstStyle/>
              <a:p>
                <a:r>
                  <a:rPr lang="zh-CN"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4" action="ppaction://hlinksldjump"/>
                  </a:rPr>
                  <a:t>在美股市場比較不同趨勢定態漸進式績效</a:t>
                </a:r>
                <a:endParaRPr lang="zh-CN"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30" name="文本框 5">
                <a:extLst>
                  <a:ext uri="{FF2B5EF4-FFF2-40B4-BE49-F238E27FC236}">
                    <a16:creationId xmlns:a16="http://schemas.microsoft.com/office/drawing/2014/main" id="{ADB1C7B4-B13F-3FCA-B78B-8E619AADC73A}"/>
                  </a:ext>
                </a:extLst>
              </p:cNvPr>
              <p:cNvSpPr txBox="1"/>
              <p:nvPr/>
            </p:nvSpPr>
            <p:spPr>
              <a:xfrm>
                <a:off x="1346740" y="2892185"/>
                <a:ext cx="409086" cy="307777"/>
              </a:xfrm>
              <a:prstGeom prst="rect">
                <a:avLst/>
              </a:prstGeom>
              <a:noFill/>
            </p:spPr>
            <p:txBody>
              <a:bodyPr wrap="none" rtlCol="0">
                <a:spAutoFit/>
                <a:scene3d>
                  <a:camera prst="orthographicFront"/>
                  <a:lightRig rig="threePt" dir="t"/>
                </a:scene3d>
                <a:sp3d contourW="12700"/>
              </a:bodyPr>
              <a:lstStyle/>
              <a:p>
                <a:r>
                  <a:rPr lang="en-US" altLang="zh-CN" sz="1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a:t>
                </a:r>
                <a:endParaRPr lang="zh-CN" altLang="en-US" sz="1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31" name="文本框 7">
                <a:extLst>
                  <a:ext uri="{FF2B5EF4-FFF2-40B4-BE49-F238E27FC236}">
                    <a16:creationId xmlns:a16="http://schemas.microsoft.com/office/drawing/2014/main" id="{62F2EA5A-5A67-2E02-77D9-73165101DD2B}"/>
                  </a:ext>
                </a:extLst>
              </p:cNvPr>
              <p:cNvSpPr txBox="1"/>
              <p:nvPr/>
            </p:nvSpPr>
            <p:spPr>
              <a:xfrm>
                <a:off x="1611973" y="2884291"/>
                <a:ext cx="3595856" cy="307777"/>
              </a:xfrm>
              <a:prstGeom prst="rect">
                <a:avLst/>
              </a:prstGeom>
              <a:noFill/>
            </p:spPr>
            <p:txBody>
              <a:bodyPr wrap="none" rtlCol="0">
                <a:spAutoFit/>
                <a:scene3d>
                  <a:camera prst="orthographicFront"/>
                  <a:lightRig rig="threePt" dir="t"/>
                </a:scene3d>
                <a:sp3d contourW="12700"/>
              </a:bodyPr>
              <a:lstStyle/>
              <a:p>
                <a:r>
                  <a:rPr lang="zh-CN"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5" action="ppaction://hlinksldjump"/>
                  </a:rPr>
                  <a:t>在日股市場進行參數及機制調整以優化績效</a:t>
                </a:r>
                <a:endParaRPr lang="zh-CN" altLang="en-US" sz="1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sp>
          <p:nvSpPr>
            <p:cNvPr id="9" name="文本框 7">
              <a:extLst>
                <a:ext uri="{FF2B5EF4-FFF2-40B4-BE49-F238E27FC236}">
                  <a16:creationId xmlns:a16="http://schemas.microsoft.com/office/drawing/2014/main" id="{4D576EE1-B421-CAE5-12AE-4FB0FE561EB8}"/>
                </a:ext>
              </a:extLst>
            </p:cNvPr>
            <p:cNvSpPr txBox="1"/>
            <p:nvPr/>
          </p:nvSpPr>
          <p:spPr>
            <a:xfrm>
              <a:off x="1277476" y="3253312"/>
              <a:ext cx="3647152" cy="369332"/>
            </a:xfrm>
            <a:prstGeom prst="rect">
              <a:avLst/>
            </a:prstGeom>
            <a:noFill/>
          </p:spPr>
          <p:txBody>
            <a:bodyPr wrap="none" rtlCol="0">
              <a:spAutoFit/>
              <a:scene3d>
                <a:camera prst="orthographicFront"/>
                <a:lightRig rig="threePt" dir="t"/>
              </a:scene3d>
              <a:sp3d contourW="12700"/>
            </a:bodyPr>
            <a:lstStyle/>
            <a:p>
              <a:r>
                <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6" action="ppaction://hlinksldjump"/>
                </a:rPr>
                <a:t>運用神經網路對選擇權定價之探討</a:t>
              </a:r>
              <a:endParaRPr lang="zh-CN" altLang="en-US"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0" name="文本框 5">
              <a:extLst>
                <a:ext uri="{FF2B5EF4-FFF2-40B4-BE49-F238E27FC236}">
                  <a16:creationId xmlns:a16="http://schemas.microsoft.com/office/drawing/2014/main" id="{B1058178-836D-C62B-5B05-92E8ABD4546D}"/>
                </a:ext>
              </a:extLst>
            </p:cNvPr>
            <p:cNvSpPr txBox="1"/>
            <p:nvPr/>
          </p:nvSpPr>
          <p:spPr>
            <a:xfrm>
              <a:off x="810738" y="3253312"/>
              <a:ext cx="486030" cy="369332"/>
            </a:xfrm>
            <a:prstGeom prst="rect">
              <a:avLst/>
            </a:prstGeom>
            <a:noFill/>
          </p:spPr>
          <p:txBody>
            <a:bodyPr wrap="none" rtlCol="0">
              <a:spAutoFit/>
              <a:scene3d>
                <a:camera prst="orthographicFront"/>
                <a:lightRig rig="threePt" dir="t"/>
              </a:scene3d>
              <a:sp3d contourW="12700"/>
            </a:bodyPr>
            <a:lstStyle/>
            <a:p>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a:t>
              </a:r>
              <a:endParaRPr lang="zh-CN" altLang="en-US"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1" name="文本框 7">
              <a:extLst>
                <a:ext uri="{FF2B5EF4-FFF2-40B4-BE49-F238E27FC236}">
                  <a16:creationId xmlns:a16="http://schemas.microsoft.com/office/drawing/2014/main" id="{8EDA43D8-4776-5811-6F3C-AC37A6BF6C2A}"/>
                </a:ext>
              </a:extLst>
            </p:cNvPr>
            <p:cNvSpPr txBox="1"/>
            <p:nvPr/>
          </p:nvSpPr>
          <p:spPr>
            <a:xfrm>
              <a:off x="1075611" y="3643318"/>
              <a:ext cx="1210588" cy="400110"/>
            </a:xfrm>
            <a:prstGeom prst="rect">
              <a:avLst/>
            </a:prstGeom>
            <a:noFill/>
          </p:spPr>
          <p:txBody>
            <a:bodyPr wrap="none" rtlCol="0">
              <a:spAutoFit/>
              <a:scene3d>
                <a:camera prst="orthographicFront"/>
                <a:lightRig rig="threePt" dir="t"/>
              </a:scene3d>
              <a:sp3d contourW="12700"/>
            </a:bodyPr>
            <a:lstStyle/>
            <a:p>
              <a:r>
                <a:rPr lang="zh-CN" altLang="en-US" sz="20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hlinkClick r:id="rId7" action="ppaction://hlinksldjump"/>
                </a:rPr>
                <a:t>未來研究</a:t>
              </a:r>
              <a:endParaRPr lang="zh-CN" altLang="en-US" sz="20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2" name="文本框 5">
              <a:extLst>
                <a:ext uri="{FF2B5EF4-FFF2-40B4-BE49-F238E27FC236}">
                  <a16:creationId xmlns:a16="http://schemas.microsoft.com/office/drawing/2014/main" id="{8AF0E96C-857D-6EF9-588F-F71D358B94EF}"/>
                </a:ext>
              </a:extLst>
            </p:cNvPr>
            <p:cNvSpPr txBox="1"/>
            <p:nvPr/>
          </p:nvSpPr>
          <p:spPr>
            <a:xfrm>
              <a:off x="531872" y="3643318"/>
              <a:ext cx="575799" cy="400110"/>
            </a:xfrm>
            <a:prstGeom prst="rect">
              <a:avLst/>
            </a:prstGeom>
            <a:noFill/>
          </p:spPr>
          <p:txBody>
            <a:bodyPr wrap="none" rtlCol="0">
              <a:spAutoFit/>
              <a:scene3d>
                <a:camera prst="orthographicFront"/>
                <a:lightRig rig="threePt" dir="t"/>
              </a:scene3d>
              <a:sp3d contourW="12700"/>
            </a:bodyPr>
            <a:lstStyle/>
            <a:p>
              <a:r>
                <a:rPr lang="en-US" altLang="zh-CN"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02.</a:t>
              </a:r>
              <a:endParaRPr lang="zh-CN" altLang="en-US" sz="20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mc:AlternateContent xmlns:mc="http://schemas.openxmlformats.org/markup-compatibility/2006" xmlns:a14="http://schemas.microsoft.com/office/drawing/2010/main">
        <mc:Choice Requires="a14">
          <p:sp>
            <p:nvSpPr>
              <p:cNvPr id="34" name="文本框 7">
                <a:extLst>
                  <a:ext uri="{FF2B5EF4-FFF2-40B4-BE49-F238E27FC236}">
                    <a16:creationId xmlns:a16="http://schemas.microsoft.com/office/drawing/2014/main" id="{80C6F037-55F2-1DA8-6890-303CA0C75A00}"/>
                  </a:ext>
                </a:extLst>
              </p:cNvPr>
              <p:cNvSpPr txBox="1"/>
              <p:nvPr/>
            </p:nvSpPr>
            <p:spPr>
              <a:xfrm>
                <a:off x="3533867" y="1974478"/>
                <a:ext cx="309700" cy="338554"/>
              </a:xfrm>
              <a:prstGeom prst="rect">
                <a:avLst/>
              </a:prstGeom>
              <a:noFill/>
            </p:spPr>
            <p:txBody>
              <a:bodyPr wrap="none" rtlCol="0">
                <a:spAutoFit/>
                <a:scene3d>
                  <a:camera prst="orthographicFront"/>
                  <a:lightRig rig="threePt" dir="t"/>
                </a:scene3d>
                <a:sp3d contourW="12700"/>
              </a:bodyPr>
              <a:lstStyle/>
              <a:p>
                <a:pPr/>
                <a14:m>
                  <m:oMathPara xmlns:m="http://schemas.openxmlformats.org/officeDocument/2006/math">
                    <m:oMathParaPr>
                      <m:jc m:val="centerGroup"/>
                    </m:oMathParaPr>
                    <m:oMath xmlns:m="http://schemas.openxmlformats.org/officeDocument/2006/math">
                      <m:r>
                        <a:rPr lang="zh-CN" altLang="en-US" sz="1600" b="1" i="1" dirty="0" smtClean="0">
                          <a:solidFill>
                            <a:schemeClr val="tx2"/>
                          </a:solidFill>
                          <a:latin typeface="Cambria Math" panose="02040503050406030204" pitchFamily="18" charset="0"/>
                          <a:ea typeface="思源黑体 CN Light" panose="020B0300000000000000" pitchFamily="34" charset="-122"/>
                          <a:cs typeface="+mn-ea"/>
                          <a:sym typeface="思源宋体 CN Light" panose="02020300000000000000" pitchFamily="18" charset="-122"/>
                        </a:rPr>
                        <m:t>⋮</m:t>
                      </m:r>
                    </m:oMath>
                  </m:oMathPara>
                </a14:m>
                <a:endParaRPr lang="zh-CN" altLang="en-US" sz="1600" b="1" dirty="0">
                  <a:solidFill>
                    <a:schemeClr val="tx2"/>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mc:Choice>
        <mc:Fallback xmlns="">
          <p:sp>
            <p:nvSpPr>
              <p:cNvPr id="34" name="文本框 7">
                <a:extLst>
                  <a:ext uri="{FF2B5EF4-FFF2-40B4-BE49-F238E27FC236}">
                    <a16:creationId xmlns:a16="http://schemas.microsoft.com/office/drawing/2014/main" id="{80C6F037-55F2-1DA8-6890-303CA0C75A00}"/>
                  </a:ext>
                </a:extLst>
              </p:cNvPr>
              <p:cNvSpPr txBox="1">
                <a:spLocks noRot="1" noChangeAspect="1" noMove="1" noResize="1" noEditPoints="1" noAdjustHandles="1" noChangeArrowheads="1" noChangeShapeType="1" noTextEdit="1"/>
              </p:cNvSpPr>
              <p:nvPr/>
            </p:nvSpPr>
            <p:spPr>
              <a:xfrm>
                <a:off x="3533867" y="1974478"/>
                <a:ext cx="309700" cy="338554"/>
              </a:xfrm>
              <a:prstGeom prst="rect">
                <a:avLst/>
              </a:prstGeom>
              <a:blipFill>
                <a:blip r:embed="rId8"/>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35" name="文本框 7">
                <a:extLst>
                  <a:ext uri="{FF2B5EF4-FFF2-40B4-BE49-F238E27FC236}">
                    <a16:creationId xmlns:a16="http://schemas.microsoft.com/office/drawing/2014/main" id="{9373326D-EE01-5077-F721-2E48BE5788BA}"/>
                  </a:ext>
                </a:extLst>
              </p:cNvPr>
              <p:cNvSpPr txBox="1"/>
              <p:nvPr/>
            </p:nvSpPr>
            <p:spPr>
              <a:xfrm>
                <a:off x="1219708" y="1973955"/>
                <a:ext cx="309700" cy="338554"/>
              </a:xfrm>
              <a:prstGeom prst="rect">
                <a:avLst/>
              </a:prstGeom>
              <a:noFill/>
            </p:spPr>
            <p:txBody>
              <a:bodyPr wrap="none" rtlCol="0">
                <a:spAutoFit/>
                <a:scene3d>
                  <a:camera prst="orthographicFront"/>
                  <a:lightRig rig="threePt" dir="t"/>
                </a:scene3d>
                <a:sp3d contourW="12700"/>
              </a:bodyPr>
              <a:lstStyle/>
              <a:p>
                <a:pPr/>
                <a14:m>
                  <m:oMathPara xmlns:m="http://schemas.openxmlformats.org/officeDocument/2006/math">
                    <m:oMathParaPr>
                      <m:jc m:val="centerGroup"/>
                    </m:oMathParaPr>
                    <m:oMath xmlns:m="http://schemas.openxmlformats.org/officeDocument/2006/math">
                      <m:r>
                        <a:rPr lang="zh-CN" altLang="en-US" sz="1600" b="1" i="1" dirty="0" smtClean="0">
                          <a:solidFill>
                            <a:schemeClr val="accent1"/>
                          </a:solidFill>
                          <a:latin typeface="Cambria Math" panose="02040503050406030204" pitchFamily="18" charset="0"/>
                          <a:ea typeface="思源黑体 CN Light" panose="020B0300000000000000" pitchFamily="34" charset="-122"/>
                          <a:cs typeface="+mn-ea"/>
                          <a:sym typeface="思源宋体 CN Light" panose="02020300000000000000" pitchFamily="18" charset="-122"/>
                        </a:rPr>
                        <m:t>⋮</m:t>
                      </m:r>
                    </m:oMath>
                  </m:oMathPara>
                </a14:m>
                <a:endParaRPr lang="zh-CN" altLang="en-US" sz="1600" b="1" dirty="0">
                  <a:solidFill>
                    <a:schemeClr val="accent1"/>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mc:Choice>
        <mc:Fallback xmlns="">
          <p:sp>
            <p:nvSpPr>
              <p:cNvPr id="35" name="文本框 7">
                <a:extLst>
                  <a:ext uri="{FF2B5EF4-FFF2-40B4-BE49-F238E27FC236}">
                    <a16:creationId xmlns:a16="http://schemas.microsoft.com/office/drawing/2014/main" id="{9373326D-EE01-5077-F721-2E48BE5788BA}"/>
                  </a:ext>
                </a:extLst>
              </p:cNvPr>
              <p:cNvSpPr txBox="1">
                <a:spLocks noRot="1" noChangeAspect="1" noMove="1" noResize="1" noEditPoints="1" noAdjustHandles="1" noChangeArrowheads="1" noChangeShapeType="1" noTextEdit="1"/>
              </p:cNvSpPr>
              <p:nvPr/>
            </p:nvSpPr>
            <p:spPr>
              <a:xfrm>
                <a:off x="1219708" y="1973955"/>
                <a:ext cx="309700" cy="338554"/>
              </a:xfrm>
              <a:prstGeom prst="rect">
                <a:avLst/>
              </a:prstGeom>
              <a:blipFill>
                <a:blip r:embed="rId9"/>
                <a:stretch>
                  <a:fillRect/>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2918316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8308" cy="727"/>
            </a:xfrm>
            <a:prstGeom prst="rect">
              <a:avLst/>
            </a:prstGeom>
            <a:noFill/>
          </p:spPr>
          <p:txBody>
            <a:bodyPr wrap="none" rtlCol="0">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運用神經網路對選擇權定價之探討</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mc:AlternateContent xmlns:mc="http://schemas.openxmlformats.org/markup-compatibility/2006" xmlns:a14="http://schemas.microsoft.com/office/drawing/2010/main">
        <mc:Choice Requires="a14">
          <p:sp>
            <p:nvSpPr>
              <p:cNvPr id="3" name="文字方塊 2">
                <a:extLst>
                  <a:ext uri="{FF2B5EF4-FFF2-40B4-BE49-F238E27FC236}">
                    <a16:creationId xmlns:a16="http://schemas.microsoft.com/office/drawing/2014/main" id="{88C71679-3621-A460-1FB6-BC026FD0110A}"/>
                  </a:ext>
                </a:extLst>
              </p:cNvPr>
              <p:cNvSpPr txBox="1"/>
              <p:nvPr/>
            </p:nvSpPr>
            <p:spPr>
              <a:xfrm>
                <a:off x="698115" y="629920"/>
                <a:ext cx="7781924" cy="1087414"/>
              </a:xfrm>
              <a:prstGeom prst="rect">
                <a:avLst/>
              </a:prstGeom>
              <a:noFill/>
            </p:spPr>
            <p:txBody>
              <a:bodyPr wrap="square">
                <a:spAutoFit/>
              </a:bodyPr>
              <a:lstStyle/>
              <a:p>
                <a:pPr algn="di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首先我們觀察</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2016/06</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與三個大事件發生日是否滿足</a:t>
                </a:r>
                <a14:m>
                  <m:oMath xmlns:m="http://schemas.openxmlformats.org/officeDocument/2006/math">
                    <m:f>
                      <m:fPr>
                        <m:ctrlPr>
                          <a:rPr lang="en-US" altLang="zh-TW"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fPr>
                      <m:num>
                        <m:sSup>
                          <m:sSupPr>
                            <m:ctrlPr>
                              <a:rPr lang="en"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pPr>
                          <m:e>
                            <m:r>
                              <a:rPr lang="en"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𝝈</m:t>
                            </m:r>
                          </m:e>
                          <m:sup>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𝟐</m:t>
                            </m:r>
                          </m:sup>
                        </m:sSup>
                        <m:d>
                          <m:dPr>
                            <m:ctrlP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𝝉</m:t>
                            </m:r>
                          </m:e>
                        </m:d>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𝝉</m:t>
                        </m:r>
                      </m:num>
                      <m:den>
                        <m:d>
                          <m:dPr>
                            <m:begChr m:val="|"/>
                            <m:endChr m:val="|"/>
                            <m:ctrlP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e>
                        </m:d>
                      </m:den>
                    </m:f>
                    <m:r>
                      <a:rPr lang="en-US" altLang="zh-TW" sz="1200" b="1" i="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&lt;</m:t>
                    </m:r>
                    <m:r>
                      <a:rPr lang="en-US" altLang="zh-TW" sz="1200" b="1" i="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𝟐</m:t>
                    </m:r>
                    <m:r>
                      <a:rPr lang="en-US" altLang="zh-TW" sz="12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 </m:t>
                    </m:r>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，由於篇幅限制，在基準月中我們任意取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2016/06/03</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為例，基準月其他日期皆有相同結果。下列圖為</a:t>
                </a:r>
                <a14:m>
                  <m:oMath xmlns:m="http://schemas.openxmlformats.org/officeDocument/2006/math">
                    <m:d>
                      <m:dPr>
                        <m:begChr m:val="|"/>
                        <m:endChr m:val="|"/>
                        <m:ctrlP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e>
                    </m:d>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a:t>
                </a:r>
                <a14:m>
                  <m:oMath xmlns:m="http://schemas.openxmlformats.org/officeDocument/2006/math">
                    <m:sSup>
                      <m:sSupPr>
                        <m:ctrlPr>
                          <a:rPr lang="en"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pPr>
                      <m:e>
                        <m:r>
                          <a:rPr lang="en"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𝝈</m:t>
                        </m:r>
                      </m:e>
                      <m:sup>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𝟐</m:t>
                        </m:r>
                      </m:sup>
                    </m:sSup>
                    <m:d>
                      <m:dPr>
                        <m:ctrlP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dPr>
                      <m:e>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𝒌</m:t>
                        </m:r>
                        <m:r>
                          <a:rPr lang="en-US" altLang="zh-TW" sz="1200" b="1" i="1">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𝝉</m:t>
                        </m:r>
                      </m:e>
                    </m:d>
                    <m:r>
                      <a:rPr lang="en-US" altLang="zh-TW" sz="1200" b="1" i="1">
                        <a:latin typeface="Cambria Math" panose="02040503050406030204" pitchFamily="18" charset="0"/>
                        <a:ea typeface="Cambria Math" panose="02040503050406030204" pitchFamily="18" charset="0"/>
                        <a:cs typeface="+mn-ea"/>
                        <a:sym typeface="思源宋体 CN Light" panose="02020300000000000000" pitchFamily="18" charset="-122"/>
                      </a:rPr>
                      <m:t>𝝉</m:t>
                    </m:r>
                  </m:oMath>
                </a14:m>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的關係圖，藍色圓點代表實際選擇權，</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紅色叉叉為利用前五天選擇權價格所預測出來的選擇權，綠色虛線則是斜率為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的直線。</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3" name="文字方塊 2">
                <a:extLst>
                  <a:ext uri="{FF2B5EF4-FFF2-40B4-BE49-F238E27FC236}">
                    <a16:creationId xmlns:a16="http://schemas.microsoft.com/office/drawing/2014/main" id="{88C71679-3621-A460-1FB6-BC026FD0110A}"/>
                  </a:ext>
                </a:extLst>
              </p:cNvPr>
              <p:cNvSpPr txBox="1">
                <a:spLocks noRot="1" noChangeAspect="1" noMove="1" noResize="1" noEditPoints="1" noAdjustHandles="1" noChangeArrowheads="1" noChangeShapeType="1" noTextEdit="1"/>
              </p:cNvSpPr>
              <p:nvPr/>
            </p:nvSpPr>
            <p:spPr>
              <a:xfrm>
                <a:off x="698115" y="629920"/>
                <a:ext cx="7781924" cy="1087414"/>
              </a:xfrm>
              <a:prstGeom prst="rect">
                <a:avLst/>
              </a:prstGeom>
              <a:blipFill>
                <a:blip r:embed="rId3"/>
                <a:stretch>
                  <a:fillRect l="-163" b="-3448"/>
                </a:stretch>
              </a:blipFill>
            </p:spPr>
            <p:txBody>
              <a:bodyPr/>
              <a:lstStyle/>
              <a:p>
                <a:r>
                  <a:rPr lang="zh-TW" altLang="en-US">
                    <a:noFill/>
                  </a:rPr>
                  <a:t> </a:t>
                </a:r>
              </a:p>
            </p:txBody>
          </p:sp>
        </mc:Fallback>
      </mc:AlternateContent>
      <p:grpSp>
        <p:nvGrpSpPr>
          <p:cNvPr id="21" name="群組 20">
            <a:extLst>
              <a:ext uri="{FF2B5EF4-FFF2-40B4-BE49-F238E27FC236}">
                <a16:creationId xmlns:a16="http://schemas.microsoft.com/office/drawing/2014/main" id="{9162CF58-388B-25D4-1CAE-6F7CF67F22DE}"/>
              </a:ext>
            </a:extLst>
          </p:cNvPr>
          <p:cNvGrpSpPr/>
          <p:nvPr/>
        </p:nvGrpSpPr>
        <p:grpSpPr>
          <a:xfrm>
            <a:off x="1895165" y="1923678"/>
            <a:ext cx="5353669" cy="3096344"/>
            <a:chOff x="1763688" y="1923678"/>
            <a:chExt cx="5353669" cy="3096344"/>
          </a:xfrm>
        </p:grpSpPr>
        <p:pic>
          <p:nvPicPr>
            <p:cNvPr id="12" name="圖片 11" descr="一張含有 文字, 行, 繪圖, 圖表 的圖片&#10;&#10;自動產生的描述">
              <a:extLst>
                <a:ext uri="{FF2B5EF4-FFF2-40B4-BE49-F238E27FC236}">
                  <a16:creationId xmlns:a16="http://schemas.microsoft.com/office/drawing/2014/main" id="{ADA53F22-02CB-E98A-85F1-D1CF18D4FC9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236" t="11457" r="10649"/>
            <a:stretch/>
          </p:blipFill>
          <p:spPr>
            <a:xfrm>
              <a:off x="1792173" y="1923678"/>
              <a:ext cx="2582822" cy="1581419"/>
            </a:xfrm>
            <a:prstGeom prst="rect">
              <a:avLst/>
            </a:prstGeom>
          </p:spPr>
        </p:pic>
        <p:pic>
          <p:nvPicPr>
            <p:cNvPr id="10" name="圖片 9" descr="一張含有 文字, 行, 繪圖, 圖表 的圖片&#10;&#10;自動產生的描述">
              <a:extLst>
                <a:ext uri="{FF2B5EF4-FFF2-40B4-BE49-F238E27FC236}">
                  <a16:creationId xmlns:a16="http://schemas.microsoft.com/office/drawing/2014/main" id="{DED5929D-FDA9-2ADD-F51F-26C565FB51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649" t="11673" r="8237" b="1779"/>
            <a:stretch/>
          </p:blipFill>
          <p:spPr>
            <a:xfrm>
              <a:off x="4534535" y="3474235"/>
              <a:ext cx="2582822" cy="1545787"/>
            </a:xfrm>
            <a:prstGeom prst="rect">
              <a:avLst/>
            </a:prstGeom>
          </p:spPr>
        </p:pic>
        <p:pic>
          <p:nvPicPr>
            <p:cNvPr id="14" name="圖片 13" descr="一張含有 文字, 行, 繪圖, 螢幕擷取畫面 的圖片&#10;&#10;自動產生的描述">
              <a:extLst>
                <a:ext uri="{FF2B5EF4-FFF2-40B4-BE49-F238E27FC236}">
                  <a16:creationId xmlns:a16="http://schemas.microsoft.com/office/drawing/2014/main" id="{496C9822-161A-0B7E-F0E4-2FCC4972CB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653" t="11707" r="9519" b="1746"/>
            <a:stretch/>
          </p:blipFill>
          <p:spPr>
            <a:xfrm>
              <a:off x="1763688" y="3474236"/>
              <a:ext cx="2637364" cy="1545786"/>
            </a:xfrm>
            <a:prstGeom prst="rect">
              <a:avLst/>
            </a:prstGeom>
          </p:spPr>
        </p:pic>
        <p:pic>
          <p:nvPicPr>
            <p:cNvPr id="16" name="圖片 15" descr="一張含有 文字, 行, 繪圖, 圖表 的圖片&#10;&#10;自動產生的描述">
              <a:extLst>
                <a:ext uri="{FF2B5EF4-FFF2-40B4-BE49-F238E27FC236}">
                  <a16:creationId xmlns:a16="http://schemas.microsoft.com/office/drawing/2014/main" id="{9592798B-092E-5B19-EF22-DC254E536A2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9322" t="11468" r="9562" b="1990"/>
            <a:stretch/>
          </p:blipFill>
          <p:spPr>
            <a:xfrm>
              <a:off x="4494007" y="1926292"/>
              <a:ext cx="2582820" cy="1545779"/>
            </a:xfrm>
            <a:prstGeom prst="rect">
              <a:avLst/>
            </a:prstGeom>
          </p:spPr>
        </p:pic>
      </p:grpSp>
      <p:sp>
        <p:nvSpPr>
          <p:cNvPr id="17" name="文字方塊 16">
            <a:extLst>
              <a:ext uri="{FF2B5EF4-FFF2-40B4-BE49-F238E27FC236}">
                <a16:creationId xmlns:a16="http://schemas.microsoft.com/office/drawing/2014/main" id="{86FCEE1C-97CC-8432-3E43-861E4D0893E1}"/>
              </a:ext>
            </a:extLst>
          </p:cNvPr>
          <p:cNvSpPr txBox="1"/>
          <p:nvPr/>
        </p:nvSpPr>
        <p:spPr>
          <a:xfrm>
            <a:off x="7401658" y="4059159"/>
            <a:ext cx="1274798" cy="375937"/>
          </a:xfrm>
          <a:prstGeom prst="rect">
            <a:avLst/>
          </a:prstGeom>
          <a:noFill/>
        </p:spPr>
        <p:txBody>
          <a:bodyPr wrap="square" anchor="ctr">
            <a:spAutoFit/>
          </a:bodyPr>
          <a:lstStyle/>
          <a:p>
            <a:pPr>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2020/03/16</a:t>
            </a:r>
          </a:p>
        </p:txBody>
      </p:sp>
      <p:sp>
        <p:nvSpPr>
          <p:cNvPr id="18" name="文字方塊 17">
            <a:extLst>
              <a:ext uri="{FF2B5EF4-FFF2-40B4-BE49-F238E27FC236}">
                <a16:creationId xmlns:a16="http://schemas.microsoft.com/office/drawing/2014/main" id="{FEB27862-70C8-B6B4-2985-E395C92C6AE7}"/>
              </a:ext>
            </a:extLst>
          </p:cNvPr>
          <p:cNvSpPr txBox="1"/>
          <p:nvPr/>
        </p:nvSpPr>
        <p:spPr>
          <a:xfrm>
            <a:off x="7394616" y="2383780"/>
            <a:ext cx="1274798" cy="375937"/>
          </a:xfrm>
          <a:prstGeom prst="rect">
            <a:avLst/>
          </a:prstGeom>
          <a:noFill/>
        </p:spPr>
        <p:txBody>
          <a:bodyPr wrap="square" anchor="ctr">
            <a:spAutoFit/>
          </a:bodyPr>
          <a:lstStyle/>
          <a:p>
            <a:pPr>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2001/09/17</a:t>
            </a:r>
          </a:p>
        </p:txBody>
      </p:sp>
      <p:sp>
        <p:nvSpPr>
          <p:cNvPr id="19" name="文字方塊 18">
            <a:extLst>
              <a:ext uri="{FF2B5EF4-FFF2-40B4-BE49-F238E27FC236}">
                <a16:creationId xmlns:a16="http://schemas.microsoft.com/office/drawing/2014/main" id="{0B7EBE60-8E75-6A36-4A7B-A08269AE9E29}"/>
              </a:ext>
            </a:extLst>
          </p:cNvPr>
          <p:cNvSpPr txBox="1"/>
          <p:nvPr/>
        </p:nvSpPr>
        <p:spPr>
          <a:xfrm>
            <a:off x="585787" y="2383781"/>
            <a:ext cx="1274798" cy="375937"/>
          </a:xfrm>
          <a:prstGeom prst="rect">
            <a:avLst/>
          </a:prstGeom>
          <a:noFill/>
        </p:spPr>
        <p:txBody>
          <a:bodyPr wrap="square" anchor="ctr">
            <a:spAutoFit/>
          </a:bodyPr>
          <a:lstStyle/>
          <a:p>
            <a:pPr>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2016/06/03</a:t>
            </a:r>
          </a:p>
        </p:txBody>
      </p:sp>
      <p:sp>
        <p:nvSpPr>
          <p:cNvPr id="20" name="文字方塊 19">
            <a:extLst>
              <a:ext uri="{FF2B5EF4-FFF2-40B4-BE49-F238E27FC236}">
                <a16:creationId xmlns:a16="http://schemas.microsoft.com/office/drawing/2014/main" id="{5B468BAE-2F8D-A278-E46D-A629669A90C9}"/>
              </a:ext>
            </a:extLst>
          </p:cNvPr>
          <p:cNvSpPr txBox="1"/>
          <p:nvPr/>
        </p:nvSpPr>
        <p:spPr>
          <a:xfrm>
            <a:off x="585787" y="4059158"/>
            <a:ext cx="1274798" cy="375937"/>
          </a:xfrm>
          <a:prstGeom prst="rect">
            <a:avLst/>
          </a:prstGeom>
          <a:noFill/>
        </p:spPr>
        <p:txBody>
          <a:bodyPr wrap="square" anchor="ctr">
            <a:spAutoFit/>
          </a:bodyPr>
          <a:lstStyle/>
          <a:p>
            <a:pPr>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2008/10/15</a:t>
            </a:r>
          </a:p>
        </p:txBody>
      </p:sp>
    </p:spTree>
    <p:extLst>
      <p:ext uri="{BB962C8B-B14F-4D97-AF65-F5344CB8AC3E}">
        <p14:creationId xmlns:p14="http://schemas.microsoft.com/office/powerpoint/2010/main" val="267372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8308" cy="727"/>
            </a:xfrm>
            <a:prstGeom prst="rect">
              <a:avLst/>
            </a:prstGeom>
            <a:noFill/>
          </p:spPr>
          <p:txBody>
            <a:bodyPr wrap="none" rtlCol="0">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運用神經網路對選擇權定價之探討</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 name="文字方塊 2">
            <a:extLst>
              <a:ext uri="{FF2B5EF4-FFF2-40B4-BE49-F238E27FC236}">
                <a16:creationId xmlns:a16="http://schemas.microsoft.com/office/drawing/2014/main" id="{88C71679-3621-A460-1FB6-BC026FD0110A}"/>
              </a:ext>
            </a:extLst>
          </p:cNvPr>
          <p:cNvSpPr txBox="1"/>
          <p:nvPr/>
        </p:nvSpPr>
        <p:spPr>
          <a:xfrm>
            <a:off x="681038" y="699542"/>
            <a:ext cx="7995418" cy="1022268"/>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我們發現不論是</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2016/06</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或是三個大事件發生日，皆滿足前述條件式，顯示大事件發生日的預測失準並不是因違反前述條件式導致。同時，我們發現另外一個問題，從圖中可以看出基準月時</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模型能很好預測選擇權價格，但是當大事件發生時</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CV Model</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皆會低估選擇權價格。</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nvGrpSpPr>
          <p:cNvPr id="21" name="群組 20">
            <a:extLst>
              <a:ext uri="{FF2B5EF4-FFF2-40B4-BE49-F238E27FC236}">
                <a16:creationId xmlns:a16="http://schemas.microsoft.com/office/drawing/2014/main" id="{9162CF58-388B-25D4-1CAE-6F7CF67F22DE}"/>
              </a:ext>
            </a:extLst>
          </p:cNvPr>
          <p:cNvGrpSpPr/>
          <p:nvPr/>
        </p:nvGrpSpPr>
        <p:grpSpPr>
          <a:xfrm>
            <a:off x="1895165" y="1923678"/>
            <a:ext cx="5353669" cy="3096344"/>
            <a:chOff x="1763688" y="1923678"/>
            <a:chExt cx="5353669" cy="3096344"/>
          </a:xfrm>
        </p:grpSpPr>
        <p:pic>
          <p:nvPicPr>
            <p:cNvPr id="12" name="圖片 11" descr="一張含有 文字, 行, 繪圖, 圖表 的圖片&#10;&#10;自動產生的描述">
              <a:extLst>
                <a:ext uri="{FF2B5EF4-FFF2-40B4-BE49-F238E27FC236}">
                  <a16:creationId xmlns:a16="http://schemas.microsoft.com/office/drawing/2014/main" id="{ADA53F22-02CB-E98A-85F1-D1CF18D4FC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236" t="11457" r="10649"/>
            <a:stretch/>
          </p:blipFill>
          <p:spPr>
            <a:xfrm>
              <a:off x="1792173" y="1923678"/>
              <a:ext cx="2582822" cy="1581419"/>
            </a:xfrm>
            <a:prstGeom prst="rect">
              <a:avLst/>
            </a:prstGeom>
          </p:spPr>
        </p:pic>
        <p:pic>
          <p:nvPicPr>
            <p:cNvPr id="10" name="圖片 9" descr="一張含有 文字, 行, 繪圖, 圖表 的圖片&#10;&#10;自動產生的描述">
              <a:extLst>
                <a:ext uri="{FF2B5EF4-FFF2-40B4-BE49-F238E27FC236}">
                  <a16:creationId xmlns:a16="http://schemas.microsoft.com/office/drawing/2014/main" id="{DED5929D-FDA9-2ADD-F51F-26C565FB513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649" t="11673" r="8237" b="1779"/>
            <a:stretch/>
          </p:blipFill>
          <p:spPr>
            <a:xfrm>
              <a:off x="4534535" y="3474235"/>
              <a:ext cx="2582822" cy="1545787"/>
            </a:xfrm>
            <a:prstGeom prst="rect">
              <a:avLst/>
            </a:prstGeom>
          </p:spPr>
        </p:pic>
        <p:pic>
          <p:nvPicPr>
            <p:cNvPr id="14" name="圖片 13" descr="一張含有 文字, 行, 繪圖, 螢幕擷取畫面 的圖片&#10;&#10;自動產生的描述">
              <a:extLst>
                <a:ext uri="{FF2B5EF4-FFF2-40B4-BE49-F238E27FC236}">
                  <a16:creationId xmlns:a16="http://schemas.microsoft.com/office/drawing/2014/main" id="{496C9822-161A-0B7E-F0E4-2FCC4972CB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653" t="11707" r="9519" b="1746"/>
            <a:stretch/>
          </p:blipFill>
          <p:spPr>
            <a:xfrm>
              <a:off x="1763688" y="3474236"/>
              <a:ext cx="2637364" cy="1545786"/>
            </a:xfrm>
            <a:prstGeom prst="rect">
              <a:avLst/>
            </a:prstGeom>
          </p:spPr>
        </p:pic>
        <p:pic>
          <p:nvPicPr>
            <p:cNvPr id="16" name="圖片 15" descr="一張含有 文字, 行, 繪圖, 圖表 的圖片&#10;&#10;自動產生的描述">
              <a:extLst>
                <a:ext uri="{FF2B5EF4-FFF2-40B4-BE49-F238E27FC236}">
                  <a16:creationId xmlns:a16="http://schemas.microsoft.com/office/drawing/2014/main" id="{9592798B-092E-5B19-EF22-DC254E536A2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9322" t="11468" r="9562" b="1990"/>
            <a:stretch/>
          </p:blipFill>
          <p:spPr>
            <a:xfrm>
              <a:off x="4494007" y="1926292"/>
              <a:ext cx="2582820" cy="1545779"/>
            </a:xfrm>
            <a:prstGeom prst="rect">
              <a:avLst/>
            </a:prstGeom>
          </p:spPr>
        </p:pic>
      </p:grpSp>
      <p:sp>
        <p:nvSpPr>
          <p:cNvPr id="17" name="文字方塊 16">
            <a:extLst>
              <a:ext uri="{FF2B5EF4-FFF2-40B4-BE49-F238E27FC236}">
                <a16:creationId xmlns:a16="http://schemas.microsoft.com/office/drawing/2014/main" id="{86FCEE1C-97CC-8432-3E43-861E4D0893E1}"/>
              </a:ext>
            </a:extLst>
          </p:cNvPr>
          <p:cNvSpPr txBox="1"/>
          <p:nvPr/>
        </p:nvSpPr>
        <p:spPr>
          <a:xfrm>
            <a:off x="7401658" y="4059159"/>
            <a:ext cx="1274798" cy="375937"/>
          </a:xfrm>
          <a:prstGeom prst="rect">
            <a:avLst/>
          </a:prstGeom>
          <a:noFill/>
        </p:spPr>
        <p:txBody>
          <a:bodyPr wrap="square" anchor="ctr">
            <a:spAutoFit/>
          </a:bodyPr>
          <a:lstStyle/>
          <a:p>
            <a:pPr>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2020/03/16</a:t>
            </a:r>
          </a:p>
        </p:txBody>
      </p:sp>
      <p:sp>
        <p:nvSpPr>
          <p:cNvPr id="18" name="文字方塊 17">
            <a:extLst>
              <a:ext uri="{FF2B5EF4-FFF2-40B4-BE49-F238E27FC236}">
                <a16:creationId xmlns:a16="http://schemas.microsoft.com/office/drawing/2014/main" id="{FEB27862-70C8-B6B4-2985-E395C92C6AE7}"/>
              </a:ext>
            </a:extLst>
          </p:cNvPr>
          <p:cNvSpPr txBox="1"/>
          <p:nvPr/>
        </p:nvSpPr>
        <p:spPr>
          <a:xfrm>
            <a:off x="7394616" y="2383780"/>
            <a:ext cx="1274798" cy="375937"/>
          </a:xfrm>
          <a:prstGeom prst="rect">
            <a:avLst/>
          </a:prstGeom>
          <a:noFill/>
        </p:spPr>
        <p:txBody>
          <a:bodyPr wrap="square" anchor="ctr">
            <a:spAutoFit/>
          </a:bodyPr>
          <a:lstStyle/>
          <a:p>
            <a:pPr>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2001/09/17</a:t>
            </a:r>
          </a:p>
        </p:txBody>
      </p:sp>
      <p:sp>
        <p:nvSpPr>
          <p:cNvPr id="19" name="文字方塊 18">
            <a:extLst>
              <a:ext uri="{FF2B5EF4-FFF2-40B4-BE49-F238E27FC236}">
                <a16:creationId xmlns:a16="http://schemas.microsoft.com/office/drawing/2014/main" id="{0B7EBE60-8E75-6A36-4A7B-A08269AE9E29}"/>
              </a:ext>
            </a:extLst>
          </p:cNvPr>
          <p:cNvSpPr txBox="1"/>
          <p:nvPr/>
        </p:nvSpPr>
        <p:spPr>
          <a:xfrm>
            <a:off x="585787" y="2383781"/>
            <a:ext cx="1274798" cy="375937"/>
          </a:xfrm>
          <a:prstGeom prst="rect">
            <a:avLst/>
          </a:prstGeom>
          <a:noFill/>
        </p:spPr>
        <p:txBody>
          <a:bodyPr wrap="square" anchor="ctr">
            <a:spAutoFit/>
          </a:bodyPr>
          <a:lstStyle/>
          <a:p>
            <a:pPr>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2016/06/03</a:t>
            </a:r>
          </a:p>
        </p:txBody>
      </p:sp>
      <p:sp>
        <p:nvSpPr>
          <p:cNvPr id="20" name="文字方塊 19">
            <a:extLst>
              <a:ext uri="{FF2B5EF4-FFF2-40B4-BE49-F238E27FC236}">
                <a16:creationId xmlns:a16="http://schemas.microsoft.com/office/drawing/2014/main" id="{5B468BAE-2F8D-A278-E46D-A629669A90C9}"/>
              </a:ext>
            </a:extLst>
          </p:cNvPr>
          <p:cNvSpPr txBox="1"/>
          <p:nvPr/>
        </p:nvSpPr>
        <p:spPr>
          <a:xfrm>
            <a:off x="585787" y="4059158"/>
            <a:ext cx="1274798" cy="375937"/>
          </a:xfrm>
          <a:prstGeom prst="rect">
            <a:avLst/>
          </a:prstGeom>
          <a:noFill/>
        </p:spPr>
        <p:txBody>
          <a:bodyPr wrap="square" anchor="ctr">
            <a:spAutoFit/>
          </a:bodyPr>
          <a:lstStyle/>
          <a:p>
            <a:pPr>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2008/10/15</a:t>
            </a:r>
          </a:p>
        </p:txBody>
      </p:sp>
    </p:spTree>
    <p:extLst>
      <p:ext uri="{BB962C8B-B14F-4D97-AF65-F5344CB8AC3E}">
        <p14:creationId xmlns:p14="http://schemas.microsoft.com/office/powerpoint/2010/main" val="2898941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8308" cy="727"/>
            </a:xfrm>
            <a:prstGeom prst="rect">
              <a:avLst/>
            </a:prstGeom>
            <a:noFill/>
          </p:spPr>
          <p:txBody>
            <a:bodyPr wrap="none" rtlCol="0">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運用神經網路對選擇權定價之探討</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 name="文字方塊 2">
            <a:extLst>
              <a:ext uri="{FF2B5EF4-FFF2-40B4-BE49-F238E27FC236}">
                <a16:creationId xmlns:a16="http://schemas.microsoft.com/office/drawing/2014/main" id="{88C71679-3621-A460-1FB6-BC026FD0110A}"/>
              </a:ext>
            </a:extLst>
          </p:cNvPr>
          <p:cNvSpPr txBox="1"/>
          <p:nvPr/>
        </p:nvSpPr>
        <p:spPr>
          <a:xfrm>
            <a:off x="5067235" y="771550"/>
            <a:ext cx="3655576" cy="1443408"/>
          </a:xfrm>
          <a:prstGeom prst="rect">
            <a:avLst/>
          </a:prstGeom>
          <a:noFill/>
        </p:spPr>
        <p:txBody>
          <a:bodyPr wrap="square">
            <a:spAutoFit/>
          </a:bodyPr>
          <a:lstStyle/>
          <a:p>
            <a:pPr algn="di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左表顯示基準月低估率接近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50%</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，說明模型並沒有特別高估或低估的現象，而大事件發生時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CV Model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低估率則突然大幅上升，因此我們加入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VIX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指數變化量來觀察這個原因，同時也加入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Multi Model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發現低估的情況並不只發生在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CV Model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中。</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5" name="圖片 14" descr="一張含有 文字, 圖表, 行, 螢幕擷取畫面 的圖片&#10;&#10;自動產生的描述">
            <a:extLst>
              <a:ext uri="{FF2B5EF4-FFF2-40B4-BE49-F238E27FC236}">
                <a16:creationId xmlns:a16="http://schemas.microsoft.com/office/drawing/2014/main" id="{52D536A2-C8C4-FEF3-4655-BAF61E421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189" y="843558"/>
            <a:ext cx="4526290" cy="4227934"/>
          </a:xfrm>
          <a:prstGeom prst="rect">
            <a:avLst/>
          </a:prstGeom>
        </p:spPr>
      </p:pic>
      <p:sp>
        <p:nvSpPr>
          <p:cNvPr id="22" name="文字方塊 21">
            <a:extLst>
              <a:ext uri="{FF2B5EF4-FFF2-40B4-BE49-F238E27FC236}">
                <a16:creationId xmlns:a16="http://schemas.microsoft.com/office/drawing/2014/main" id="{B5583E1C-BD04-AA98-D006-E6346E4EECF6}"/>
              </a:ext>
            </a:extLst>
          </p:cNvPr>
          <p:cNvSpPr txBox="1"/>
          <p:nvPr/>
        </p:nvSpPr>
        <p:spPr>
          <a:xfrm>
            <a:off x="5004048" y="2928542"/>
            <a:ext cx="3740345" cy="1443408"/>
          </a:xfrm>
          <a:prstGeom prst="rect">
            <a:avLst/>
          </a:prstGeom>
          <a:noFill/>
        </p:spPr>
        <p:txBody>
          <a:bodyPr wrap="square">
            <a:spAutoFit/>
          </a:bodyPr>
          <a:lstStyle/>
          <a:p>
            <a:pPr algn="di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左圖顯示基準月</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VIX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指數變化量與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CV Model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低估率、與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Multi Model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低估率的關係。</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VIX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指數變化量與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CV Model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低估率的相關係數為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55.81%</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VIX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指數變化量與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Multi Model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低估率的相關係數為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65.73%</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皆屬於中度相關。</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Tree>
    <p:extLst>
      <p:ext uri="{BB962C8B-B14F-4D97-AF65-F5344CB8AC3E}">
        <p14:creationId xmlns:p14="http://schemas.microsoft.com/office/powerpoint/2010/main" val="1265389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8308" cy="727"/>
            </a:xfrm>
            <a:prstGeom prst="rect">
              <a:avLst/>
            </a:prstGeom>
            <a:noFill/>
          </p:spPr>
          <p:txBody>
            <a:bodyPr wrap="none" rtlCol="0">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運用神經網路對選擇權定價之探討</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 name="文字方塊 2">
            <a:extLst>
              <a:ext uri="{FF2B5EF4-FFF2-40B4-BE49-F238E27FC236}">
                <a16:creationId xmlns:a16="http://schemas.microsoft.com/office/drawing/2014/main" id="{88C71679-3621-A460-1FB6-BC026FD0110A}"/>
              </a:ext>
            </a:extLst>
          </p:cNvPr>
          <p:cNvSpPr txBox="1"/>
          <p:nvPr/>
        </p:nvSpPr>
        <p:spPr>
          <a:xfrm>
            <a:off x="4912905" y="3056007"/>
            <a:ext cx="3727584" cy="1720407"/>
          </a:xfrm>
          <a:prstGeom prst="rect">
            <a:avLst/>
          </a:prstGeom>
          <a:noFill/>
        </p:spPr>
        <p:txBody>
          <a:bodyPr wrap="square">
            <a:spAutoFit/>
          </a:bodyPr>
          <a:lstStyle/>
          <a:p>
            <a:pPr algn="dist">
              <a:lnSpc>
                <a:spcPct val="150000"/>
              </a:lnSpc>
            </a:pP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以三個大事件發生日的圖來看，紅色垂直線表示當天為大事件發生日，可以發現大事件發生時，都有突然的 </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VIX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指數上升，顯示當市場上恐慌程度上升時，</a:t>
            </a:r>
            <a:r>
              <a:rPr lang="en"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 500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指數波動度上升會連帶影響選擇權價格上升，使我們採用許珈瑋</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(2023)</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的設定，以前 </a:t>
            </a:r>
            <a:r>
              <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5 </a:t>
            </a:r>
            <a:r>
              <a:rPr lang="zh-TW" altLang="en-US"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天選擇權價格來預測今天選擇權價格時會發生低估的狀況。</a:t>
            </a:r>
            <a:endParaRPr lang="en-US" altLang="zh-TW" sz="12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pic>
        <p:nvPicPr>
          <p:cNvPr id="10" name="圖片 9" descr="一張含有 行, 繪圖, 圖表, 斜率、斜坡 的圖片&#10;&#10;自動產生的描述">
            <a:extLst>
              <a:ext uri="{FF2B5EF4-FFF2-40B4-BE49-F238E27FC236}">
                <a16:creationId xmlns:a16="http://schemas.microsoft.com/office/drawing/2014/main" id="{2697BE7B-5F54-7A6B-A5E8-F8F0A309E5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50" y="719826"/>
            <a:ext cx="4036920" cy="2073950"/>
          </a:xfrm>
          <a:prstGeom prst="rect">
            <a:avLst/>
          </a:prstGeom>
        </p:spPr>
      </p:pic>
      <p:pic>
        <p:nvPicPr>
          <p:cNvPr id="12" name="圖片 11" descr="一張含有 行, 繪圖, 圖表, 字型 的圖片&#10;&#10;自動產生的描述">
            <a:extLst>
              <a:ext uri="{FF2B5EF4-FFF2-40B4-BE49-F238E27FC236}">
                <a16:creationId xmlns:a16="http://schemas.microsoft.com/office/drawing/2014/main" id="{02C78B54-5096-89D2-8E2F-CAE2DF35CA5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03570" y="742686"/>
            <a:ext cx="4036919" cy="2181120"/>
          </a:xfrm>
          <a:prstGeom prst="rect">
            <a:avLst/>
          </a:prstGeom>
        </p:spPr>
      </p:pic>
      <p:pic>
        <p:nvPicPr>
          <p:cNvPr id="14" name="圖片 13" descr="一張含有 行, 繪圖, 字型, 圖表 的圖片&#10;&#10;自動產生的描述">
            <a:extLst>
              <a:ext uri="{FF2B5EF4-FFF2-40B4-BE49-F238E27FC236}">
                <a16:creationId xmlns:a16="http://schemas.microsoft.com/office/drawing/2014/main" id="{F6D3A0A7-E6F7-C09F-9EA6-9B5B83FA9B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080" y="2879237"/>
            <a:ext cx="4036920" cy="2073949"/>
          </a:xfrm>
          <a:prstGeom prst="rect">
            <a:avLst/>
          </a:prstGeom>
        </p:spPr>
      </p:pic>
    </p:spTree>
    <p:extLst>
      <p:ext uri="{BB962C8B-B14F-4D97-AF65-F5344CB8AC3E}">
        <p14:creationId xmlns:p14="http://schemas.microsoft.com/office/powerpoint/2010/main" val="2380649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8308" cy="727"/>
            </a:xfrm>
            <a:prstGeom prst="rect">
              <a:avLst/>
            </a:prstGeom>
            <a:noFill/>
          </p:spPr>
          <p:txBody>
            <a:bodyPr wrap="none" rtlCol="0">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運用神經網路對選擇權定價之探討</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 name="文字方塊 2">
            <a:extLst>
              <a:ext uri="{FF2B5EF4-FFF2-40B4-BE49-F238E27FC236}">
                <a16:creationId xmlns:a16="http://schemas.microsoft.com/office/drawing/2014/main" id="{88C71679-3621-A460-1FB6-BC026FD0110A}"/>
              </a:ext>
            </a:extLst>
          </p:cNvPr>
          <p:cNvSpPr txBox="1"/>
          <p:nvPr/>
        </p:nvSpPr>
        <p:spPr>
          <a:xfrm>
            <a:off x="501650" y="651994"/>
            <a:ext cx="8246814" cy="2314929"/>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為了使模型能夠在大事件發生日不低估選擇權價格，我們認為應該在模型中多加入一個參數進行訓練，</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以幫助模型提前知道今天市場是否可能發生較大波動。</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我們發現</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ETF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前一天收盤價與當天開盤價的變化量有可能可以作為此參數。基準月的變動量都在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左右或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以內，僅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2016</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年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6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月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24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日當天變動量高達</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-3.41%</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，而當天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CV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模型與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Multi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模型低估率也分別高達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97.27%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94.04%</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，配合下表三天大事件發生日前一天收盤價與當天開盤價的變化量皆明顯大於</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，說明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ETF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開盤價與前一天收盤價變化量可能可以有效預測當天模型是</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否會低估選擇權價格。</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nvGrpSpPr>
          <p:cNvPr id="22" name="群組 21">
            <a:extLst>
              <a:ext uri="{FF2B5EF4-FFF2-40B4-BE49-F238E27FC236}">
                <a16:creationId xmlns:a16="http://schemas.microsoft.com/office/drawing/2014/main" id="{95286812-FAC9-1477-4AAF-F9515F2C2AC9}"/>
              </a:ext>
            </a:extLst>
          </p:cNvPr>
          <p:cNvGrpSpPr/>
          <p:nvPr/>
        </p:nvGrpSpPr>
        <p:grpSpPr>
          <a:xfrm>
            <a:off x="4816798" y="2715766"/>
            <a:ext cx="3893987" cy="2366592"/>
            <a:chOff x="4667463" y="2701291"/>
            <a:chExt cx="3893987" cy="2366592"/>
          </a:xfrm>
        </p:grpSpPr>
        <p:pic>
          <p:nvPicPr>
            <p:cNvPr id="17" name="圖片 16" descr="一張含有 文字, 字型, 行, 繪圖 的圖片&#10;&#10;自動產生的描述">
              <a:extLst>
                <a:ext uri="{FF2B5EF4-FFF2-40B4-BE49-F238E27FC236}">
                  <a16:creationId xmlns:a16="http://schemas.microsoft.com/office/drawing/2014/main" id="{8EC0A640-8025-241B-6347-C36776FF9BCF}"/>
                </a:ext>
              </a:extLst>
            </p:cNvPr>
            <p:cNvPicPr>
              <a:picLocks noChangeAspect="1"/>
            </p:cNvPicPr>
            <p:nvPr/>
          </p:nvPicPr>
          <p:blipFill rotWithShape="1">
            <a:blip r:embed="rId3">
              <a:extLst>
                <a:ext uri="{28A0092B-C50C-407E-A947-70E740481C1C}">
                  <a14:useLocalDpi xmlns:a14="http://schemas.microsoft.com/office/drawing/2010/main" val="0"/>
                </a:ext>
              </a:extLst>
            </a:blip>
            <a:srcRect t="10772"/>
            <a:stretch/>
          </p:blipFill>
          <p:spPr>
            <a:xfrm>
              <a:off x="4667463" y="2701291"/>
              <a:ext cx="3893987" cy="2366592"/>
            </a:xfrm>
            <a:prstGeom prst="rect">
              <a:avLst/>
            </a:prstGeom>
          </p:spPr>
        </p:pic>
        <p:sp>
          <p:nvSpPr>
            <p:cNvPr id="18" name="文字方塊 17">
              <a:extLst>
                <a:ext uri="{FF2B5EF4-FFF2-40B4-BE49-F238E27FC236}">
                  <a16:creationId xmlns:a16="http://schemas.microsoft.com/office/drawing/2014/main" id="{AA074705-99B1-9C42-3681-BECBB85FEC5B}"/>
                </a:ext>
              </a:extLst>
            </p:cNvPr>
            <p:cNvSpPr txBox="1"/>
            <p:nvPr/>
          </p:nvSpPr>
          <p:spPr>
            <a:xfrm>
              <a:off x="5433199" y="4369893"/>
              <a:ext cx="1728191" cy="569067"/>
            </a:xfrm>
            <a:prstGeom prst="rect">
              <a:avLst/>
            </a:prstGeom>
            <a:solidFill>
              <a:schemeClr val="bg1"/>
            </a:solidFill>
            <a:ln w="28575">
              <a:solidFill>
                <a:srgbClr val="FF0000"/>
              </a:solidFill>
            </a:ln>
          </p:spPr>
          <p:txBody>
            <a:bodyPr wrap="square">
              <a:spAutoFit/>
            </a:bodyPr>
            <a:lstStyle/>
            <a:p>
              <a:pPr>
                <a:lnSpc>
                  <a:spcPct val="150000"/>
                </a:lnSpc>
              </a:pPr>
              <a:r>
                <a:rPr lang="en" altLang="zh-TW" sz="1100" b="1" dirty="0">
                  <a:solidFill>
                    <a:srgbClr val="FF0000"/>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CV</a:t>
              </a:r>
              <a:r>
                <a:rPr lang="zh-TW" altLang="en-US" sz="1100" b="1" dirty="0">
                  <a:solidFill>
                    <a:srgbClr val="FF0000"/>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模型低估率</a:t>
              </a:r>
              <a:r>
                <a:rPr lang="en-US" altLang="zh-TW" sz="1100" b="1" dirty="0">
                  <a:solidFill>
                    <a:srgbClr val="FF0000"/>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97.27%</a:t>
              </a:r>
            </a:p>
            <a:p>
              <a:pPr>
                <a:lnSpc>
                  <a:spcPct val="150000"/>
                </a:lnSpc>
              </a:pPr>
              <a:r>
                <a:rPr lang="en" altLang="zh-TW" sz="1100" b="1" dirty="0">
                  <a:solidFill>
                    <a:srgbClr val="FF0000"/>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Multi</a:t>
              </a:r>
              <a:r>
                <a:rPr lang="zh-TW" altLang="en-US" sz="1100" b="1" dirty="0">
                  <a:solidFill>
                    <a:srgbClr val="FF0000"/>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模型低估率</a:t>
              </a:r>
              <a:r>
                <a:rPr lang="en-US" altLang="zh-TW" sz="1100" b="1" dirty="0">
                  <a:solidFill>
                    <a:srgbClr val="FF0000"/>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94.04%</a:t>
              </a:r>
            </a:p>
          </p:txBody>
        </p:sp>
        <p:cxnSp>
          <p:nvCxnSpPr>
            <p:cNvPr id="20" name="直線箭頭接點 19">
              <a:extLst>
                <a:ext uri="{FF2B5EF4-FFF2-40B4-BE49-F238E27FC236}">
                  <a16:creationId xmlns:a16="http://schemas.microsoft.com/office/drawing/2014/main" id="{53373149-EFD7-7390-89E9-12B1DD866B36}"/>
                </a:ext>
              </a:extLst>
            </p:cNvPr>
            <p:cNvCxnSpPr>
              <a:cxnSpLocks/>
              <a:stCxn id="18" idx="3"/>
            </p:cNvCxnSpPr>
            <p:nvPr/>
          </p:nvCxnSpPr>
          <p:spPr>
            <a:xfrm>
              <a:off x="7161390" y="4654427"/>
              <a:ext cx="506954" cy="7756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24" name="圖片 23" descr="一張含有 文字, 字型, 螢幕擷取畫面, 數字 的圖片&#10;&#10;自動產生的描述">
            <a:extLst>
              <a:ext uri="{FF2B5EF4-FFF2-40B4-BE49-F238E27FC236}">
                <a16:creationId xmlns:a16="http://schemas.microsoft.com/office/drawing/2014/main" id="{1675B784-2E0E-0A88-3879-3F34FEB956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43" y="3078568"/>
            <a:ext cx="4124052" cy="1653422"/>
          </a:xfrm>
          <a:prstGeom prst="rect">
            <a:avLst/>
          </a:prstGeom>
        </p:spPr>
      </p:pic>
      <p:sp>
        <p:nvSpPr>
          <p:cNvPr id="11" name="文字方塊 10">
            <a:extLst>
              <a:ext uri="{FF2B5EF4-FFF2-40B4-BE49-F238E27FC236}">
                <a16:creationId xmlns:a16="http://schemas.microsoft.com/office/drawing/2014/main" id="{1A93AE1D-40F5-4BE9-7ABD-D28858E68A00}"/>
              </a:ext>
            </a:extLst>
          </p:cNvPr>
          <p:cNvSpPr txBox="1"/>
          <p:nvPr/>
        </p:nvSpPr>
        <p:spPr>
          <a:xfrm>
            <a:off x="7631524" y="114180"/>
            <a:ext cx="1172116" cy="307777"/>
          </a:xfrm>
          <a:prstGeom prst="rect">
            <a:avLst/>
          </a:prstGeom>
          <a:noFill/>
        </p:spPr>
        <p:txBody>
          <a:bodyPr wrap="none" rtlCol="0">
            <a:spAutoFit/>
          </a:bodyPr>
          <a:lstStyle/>
          <a:p>
            <a:r>
              <a:rPr kumimoji="1" lang="en-US" altLang="zh-TW" sz="1400" b="1" dirty="0">
                <a:latin typeface="Microsoft JhengHei" panose="020B0604030504040204" pitchFamily="34" charset="-120"/>
                <a:ea typeface="Microsoft JhengHei" panose="020B0604030504040204" pitchFamily="34" charset="-120"/>
                <a:hlinkClick r:id="rId5" action="ppaction://hlinksldjump"/>
              </a:rPr>
              <a:t>&lt;&lt;</a:t>
            </a:r>
            <a:r>
              <a:rPr kumimoji="1" lang="zh-TW" altLang="en-US" sz="1400" b="1" dirty="0">
                <a:latin typeface="Microsoft JhengHei" panose="020B0604030504040204" pitchFamily="34" charset="-120"/>
                <a:ea typeface="Microsoft JhengHei" panose="020B0604030504040204" pitchFamily="34" charset="-120"/>
                <a:hlinkClick r:id="rId5" action="ppaction://hlinksldjump"/>
              </a:rPr>
              <a:t>返回目錄</a:t>
            </a:r>
            <a:endParaRPr kumimoji="1" lang="zh-TW" altLang="en-US" sz="1400" b="1" dirty="0">
              <a:latin typeface="Microsoft JhengHei" panose="020B0604030504040204" pitchFamily="34" charset="-120"/>
              <a:ea typeface="Microsoft JhengHei" panose="020B0604030504040204" pitchFamily="34" charset="-120"/>
            </a:endParaRPr>
          </a:p>
        </p:txBody>
      </p:sp>
      <p:cxnSp>
        <p:nvCxnSpPr>
          <p:cNvPr id="10" name="直線接點 9">
            <a:extLst>
              <a:ext uri="{FF2B5EF4-FFF2-40B4-BE49-F238E27FC236}">
                <a16:creationId xmlns:a16="http://schemas.microsoft.com/office/drawing/2014/main" id="{38E8FE1E-F443-A17A-E347-0FB441525CD5}"/>
              </a:ext>
            </a:extLst>
          </p:cNvPr>
          <p:cNvCxnSpPr>
            <a:cxnSpLocks/>
          </p:cNvCxnSpPr>
          <p:nvPr/>
        </p:nvCxnSpPr>
        <p:spPr>
          <a:xfrm>
            <a:off x="5292080" y="3363838"/>
            <a:ext cx="33123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接點 12">
            <a:extLst>
              <a:ext uri="{FF2B5EF4-FFF2-40B4-BE49-F238E27FC236}">
                <a16:creationId xmlns:a16="http://schemas.microsoft.com/office/drawing/2014/main" id="{616194CE-19BA-8BBD-CF94-8F0C2964EEBA}"/>
              </a:ext>
            </a:extLst>
          </p:cNvPr>
          <p:cNvCxnSpPr>
            <a:cxnSpLocks/>
          </p:cNvCxnSpPr>
          <p:nvPr/>
        </p:nvCxnSpPr>
        <p:spPr>
          <a:xfrm>
            <a:off x="5292080" y="4011910"/>
            <a:ext cx="331236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8275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3">
            <a:extLst>
              <a:ext uri="{28A0092B-C50C-407E-A947-70E740481C1C}">
                <a14:useLocalDpi xmlns:a14="http://schemas.microsoft.com/office/drawing/2010/main" val="0"/>
              </a:ext>
            </a:extLst>
          </a:blip>
          <a:srcRect l="4454" t="7457" r="14512" b="19561"/>
          <a:stretch/>
        </p:blipFill>
        <p:spPr>
          <a:xfrm flipH="1">
            <a:off x="-1" y="0"/>
            <a:ext cx="9144001" cy="5143500"/>
          </a:xfrm>
          <a:prstGeom prst="rect">
            <a:avLst/>
          </a:prstGeom>
        </p:spPr>
      </p:pic>
      <p:grpSp>
        <p:nvGrpSpPr>
          <p:cNvPr id="3" name="群組 2">
            <a:extLst>
              <a:ext uri="{FF2B5EF4-FFF2-40B4-BE49-F238E27FC236}">
                <a16:creationId xmlns:a16="http://schemas.microsoft.com/office/drawing/2014/main" id="{0642F497-4DB0-F606-07A0-CE76DD75DDCF}"/>
              </a:ext>
            </a:extLst>
          </p:cNvPr>
          <p:cNvGrpSpPr/>
          <p:nvPr/>
        </p:nvGrpSpPr>
        <p:grpSpPr>
          <a:xfrm>
            <a:off x="3419872" y="2248584"/>
            <a:ext cx="3327469" cy="646332"/>
            <a:chOff x="3347864" y="2303515"/>
            <a:chExt cx="3327469" cy="646332"/>
          </a:xfrm>
        </p:grpSpPr>
        <p:sp>
          <p:nvSpPr>
            <p:cNvPr id="8" name="TextBox 28"/>
            <p:cNvSpPr txBox="1"/>
            <p:nvPr/>
          </p:nvSpPr>
          <p:spPr>
            <a:xfrm>
              <a:off x="3347864" y="2303515"/>
              <a:ext cx="1505643" cy="6463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36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02.</a:t>
              </a:r>
            </a:p>
          </p:txBody>
        </p:sp>
        <p:sp>
          <p:nvSpPr>
            <p:cNvPr id="2" name="文字方塊 1">
              <a:extLst>
                <a:ext uri="{FF2B5EF4-FFF2-40B4-BE49-F238E27FC236}">
                  <a16:creationId xmlns:a16="http://schemas.microsoft.com/office/drawing/2014/main" id="{380B8086-7D9F-7042-90BB-82E1953D5F23}"/>
                </a:ext>
              </a:extLst>
            </p:cNvPr>
            <p:cNvSpPr txBox="1"/>
            <p:nvPr/>
          </p:nvSpPr>
          <p:spPr>
            <a:xfrm>
              <a:off x="4644008" y="2303516"/>
              <a:ext cx="2031325" cy="646331"/>
            </a:xfrm>
            <a:prstGeom prst="rect">
              <a:avLst/>
            </a:prstGeom>
            <a:noFill/>
          </p:spPr>
          <p:txBody>
            <a:bodyPr wrap="none" rtlCol="0">
              <a:spAutoFit/>
            </a:bodyPr>
            <a:lstStyle/>
            <a:p>
              <a:r>
                <a:rPr lang="zh-CN" altLang="en-US" sz="3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未來研究</a:t>
              </a:r>
            </a:p>
          </p:txBody>
        </p:sp>
      </p:grpSp>
    </p:spTree>
    <p:extLst>
      <p:ext uri="{BB962C8B-B14F-4D97-AF65-F5344CB8AC3E}">
        <p14:creationId xmlns:p14="http://schemas.microsoft.com/office/powerpoint/2010/main" val="13877835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3" name="文字方塊 2">
            <a:extLst>
              <a:ext uri="{FF2B5EF4-FFF2-40B4-BE49-F238E27FC236}">
                <a16:creationId xmlns:a16="http://schemas.microsoft.com/office/drawing/2014/main" id="{C0E92E29-0231-599A-D62E-5AFB109A9B4D}"/>
              </a:ext>
            </a:extLst>
          </p:cNvPr>
          <p:cNvSpPr txBox="1"/>
          <p:nvPr/>
        </p:nvSpPr>
        <p:spPr>
          <a:xfrm>
            <a:off x="501650" y="895440"/>
            <a:ext cx="8246814" cy="1668598"/>
          </a:xfrm>
          <a:prstGeom prst="rect">
            <a:avLst/>
          </a:prstGeom>
          <a:noFill/>
        </p:spPr>
        <p:txBody>
          <a:bodyPr wrap="square">
            <a:spAutoFit/>
          </a:bodyPr>
          <a:lstStyle/>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目前美股尚未使用</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ADF test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Forbenius</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範數收斂法、</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Cross times</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篩選法等方法，未來可以嘗試採用以優化交易績效。</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實驗結果顯示配對經過白噪音測試能獲得較好的績效，但是在白噪音測試套件中，我們只根據過往論文討論</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nlags</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=5</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nlags</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=6</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的狀況，未來可以加入更多情況</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如</a:t>
            </a:r>
            <a:r>
              <a:rPr lang="en-US"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nlags</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=7, 8, 9…)</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找出最優的設定。</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grpSp>
        <p:nvGrpSpPr>
          <p:cNvPr id="10" name="组合 1">
            <a:extLst>
              <a:ext uri="{FF2B5EF4-FFF2-40B4-BE49-F238E27FC236}">
                <a16:creationId xmlns:a16="http://schemas.microsoft.com/office/drawing/2014/main" id="{6311623B-E360-EBD7-511A-39465CE3875B}"/>
              </a:ext>
            </a:extLst>
          </p:cNvPr>
          <p:cNvGrpSpPr/>
          <p:nvPr/>
        </p:nvGrpSpPr>
        <p:grpSpPr>
          <a:xfrm>
            <a:off x="235585" y="2855431"/>
            <a:ext cx="8568055" cy="461645"/>
            <a:chOff x="371" y="301"/>
            <a:chExt cx="13493" cy="727"/>
          </a:xfrm>
        </p:grpSpPr>
        <p:sp>
          <p:nvSpPr>
            <p:cNvPr id="11" name="箭头: V 形 3">
              <a:extLst>
                <a:ext uri="{FF2B5EF4-FFF2-40B4-BE49-F238E27FC236}">
                  <a16:creationId xmlns:a16="http://schemas.microsoft.com/office/drawing/2014/main" id="{023C8633-D434-8FF0-75A7-EEE5C315CBD4}"/>
                </a:ext>
              </a:extLst>
            </p:cNvPr>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12" name="箭头: V 形 4">
              <a:extLst>
                <a:ext uri="{FF2B5EF4-FFF2-40B4-BE49-F238E27FC236}">
                  <a16:creationId xmlns:a16="http://schemas.microsoft.com/office/drawing/2014/main" id="{D819C64C-12F2-AD72-704C-4C578E7C4D46}"/>
                </a:ext>
              </a:extLst>
            </p:cNvPr>
            <p:cNvSpPr/>
            <p:nvPr/>
          </p:nvSpPr>
          <p:spPr>
            <a:xfrm>
              <a:off x="1014"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13" name="直接连接符 6">
              <a:extLst>
                <a:ext uri="{FF2B5EF4-FFF2-40B4-BE49-F238E27FC236}">
                  <a16:creationId xmlns:a16="http://schemas.microsoft.com/office/drawing/2014/main" id="{35D0B7C5-49FF-9D89-7003-FAF96708E0E4}"/>
                </a:ext>
              </a:extLst>
            </p:cNvPr>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13CA3E0D-ACE7-401A-AD49-1A4123FEF745}"/>
                </a:ext>
              </a:extLst>
            </p:cNvPr>
            <p:cNvSpPr txBox="1"/>
            <p:nvPr/>
          </p:nvSpPr>
          <p:spPr>
            <a:xfrm>
              <a:off x="1609" y="301"/>
              <a:ext cx="8308" cy="727"/>
            </a:xfrm>
            <a:prstGeom prst="rect">
              <a:avLst/>
            </a:prstGeom>
            <a:noFill/>
          </p:spPr>
          <p:txBody>
            <a:bodyPr wrap="none" rtlCol="0">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運用神經網路對選擇權定價之探討</a:t>
              </a:r>
            </a:p>
          </p:txBody>
        </p:sp>
        <p:sp>
          <p:nvSpPr>
            <p:cNvPr id="15" name="箭头: V 形 8">
              <a:extLst>
                <a:ext uri="{FF2B5EF4-FFF2-40B4-BE49-F238E27FC236}">
                  <a16:creationId xmlns:a16="http://schemas.microsoft.com/office/drawing/2014/main" id="{E8569E87-15E4-DD84-5ACD-8DC40B287A17}"/>
                </a:ext>
              </a:extLst>
            </p:cNvPr>
            <p:cNvSpPr/>
            <p:nvPr/>
          </p:nvSpPr>
          <p:spPr>
            <a:xfrm>
              <a:off x="371"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16" name="文字方塊 15">
            <a:extLst>
              <a:ext uri="{FF2B5EF4-FFF2-40B4-BE49-F238E27FC236}">
                <a16:creationId xmlns:a16="http://schemas.microsoft.com/office/drawing/2014/main" id="{FC36FB25-C04D-5CFA-A5CB-C8B8003380B5}"/>
              </a:ext>
            </a:extLst>
          </p:cNvPr>
          <p:cNvSpPr txBox="1"/>
          <p:nvPr/>
        </p:nvSpPr>
        <p:spPr>
          <a:xfrm>
            <a:off x="501650" y="3579862"/>
            <a:ext cx="8246814" cy="1022268"/>
          </a:xfrm>
          <a:prstGeom prst="rect">
            <a:avLst/>
          </a:prstGeom>
          <a:noFill/>
        </p:spPr>
        <p:txBody>
          <a:bodyPr wrap="square">
            <a:spAutoFit/>
          </a:bodyPr>
          <a:lstStyle/>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我們藉由資料查證，發現</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 500 ETF</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前一天收盤價與今日開盤價的變化量可以有效預測今日模型是否會低估選擇權價格，未來可以將此變數加入模型中，以提早知道是否需要調整模型預估的價格，使模型在遇到大事件時仍能準確預估價格。</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Tree>
    <p:extLst>
      <p:ext uri="{BB962C8B-B14F-4D97-AF65-F5344CB8AC3E}">
        <p14:creationId xmlns:p14="http://schemas.microsoft.com/office/powerpoint/2010/main" val="3291628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A822F9ED-6A5E-4514-B193-501468BF63EE}"/>
              </a:ext>
            </a:extLst>
          </p:cNvPr>
          <p:cNvPicPr>
            <a:picLocks noChangeAspect="1"/>
          </p:cNvPicPr>
          <p:nvPr/>
        </p:nvPicPr>
        <p:blipFill rotWithShape="1">
          <a:blip r:embed="rId4">
            <a:extLst>
              <a:ext uri="{28A0092B-C50C-407E-A947-70E740481C1C}">
                <a14:useLocalDpi xmlns:a14="http://schemas.microsoft.com/office/drawing/2010/main" val="0"/>
              </a:ext>
            </a:extLst>
          </a:blip>
          <a:srcRect l="4453" t="7457" r="8516" b="14161"/>
          <a:stretch/>
        </p:blipFill>
        <p:spPr>
          <a:xfrm>
            <a:off x="36512" y="6178"/>
            <a:ext cx="9144000" cy="5143500"/>
          </a:xfrm>
          <a:prstGeom prst="rect">
            <a:avLst/>
          </a:prstGeom>
        </p:spPr>
      </p:pic>
      <p:sp>
        <p:nvSpPr>
          <p:cNvPr id="8" name="文字方塊 7">
            <a:extLst>
              <a:ext uri="{FF2B5EF4-FFF2-40B4-BE49-F238E27FC236}">
                <a16:creationId xmlns:a16="http://schemas.microsoft.com/office/drawing/2014/main" id="{6F9E7B9C-E474-37AD-EE22-42ABDC086773}"/>
              </a:ext>
            </a:extLst>
          </p:cNvPr>
          <p:cNvSpPr txBox="1"/>
          <p:nvPr/>
        </p:nvSpPr>
        <p:spPr>
          <a:xfrm>
            <a:off x="467544" y="1347614"/>
            <a:ext cx="4789898" cy="1569660"/>
          </a:xfrm>
          <a:prstGeom prst="rect">
            <a:avLst/>
          </a:prstGeom>
          <a:noFill/>
        </p:spPr>
        <p:txBody>
          <a:bodyPr wrap="square">
            <a:spAutoFit/>
          </a:bodyPr>
          <a:lstStyle/>
          <a:p>
            <a:pPr algn="dist"/>
            <a:r>
              <a:rPr lang="zh-CN" altLang="en-US" sz="3200" b="1"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配對交易模型比較暨績效分析與運用神經網路對選擇權定價之探討</a:t>
            </a:r>
          </a:p>
        </p:txBody>
      </p:sp>
      <p:sp>
        <p:nvSpPr>
          <p:cNvPr id="9" name="文字方塊 8">
            <a:extLst>
              <a:ext uri="{FF2B5EF4-FFF2-40B4-BE49-F238E27FC236}">
                <a16:creationId xmlns:a16="http://schemas.microsoft.com/office/drawing/2014/main" id="{679F2EC2-69F5-ACFC-2EBF-2A4C4A61F49E}"/>
              </a:ext>
            </a:extLst>
          </p:cNvPr>
          <p:cNvSpPr txBox="1"/>
          <p:nvPr/>
        </p:nvSpPr>
        <p:spPr>
          <a:xfrm>
            <a:off x="1251655" y="3147814"/>
            <a:ext cx="3221675" cy="646331"/>
          </a:xfrm>
          <a:prstGeom prst="rect">
            <a:avLst/>
          </a:prstGeom>
          <a:noFill/>
        </p:spPr>
        <p:txBody>
          <a:bodyPr wrap="square">
            <a:spAutoFit/>
          </a:bodyPr>
          <a:lstStyle/>
          <a:p>
            <a:pPr algn="dist"/>
            <a:r>
              <a:rPr lang="zh-CN"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指導教授：戴天時 教授</a:t>
            </a:r>
          </a:p>
          <a:p>
            <a:pPr algn="ctr"/>
            <a:r>
              <a:rPr lang="zh-CN" altLang="en-US"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研究生：游竣瑜</a:t>
            </a:r>
          </a:p>
        </p:txBody>
      </p:sp>
      <p:pic>
        <p:nvPicPr>
          <p:cNvPr id="3" name="圖片 2" descr="一張含有 黑色, 黑暗 的圖片&#10;&#10;自動產生的描述">
            <a:extLst>
              <a:ext uri="{FF2B5EF4-FFF2-40B4-BE49-F238E27FC236}">
                <a16:creationId xmlns:a16="http://schemas.microsoft.com/office/drawing/2014/main" id="{3CCD3BCA-F0BE-CB5C-9A05-472ACE66AC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12" y="0"/>
            <a:ext cx="1419622" cy="1419622"/>
          </a:xfrm>
          <a:prstGeom prst="rect">
            <a:avLst/>
          </a:prstGeom>
        </p:spPr>
      </p:pic>
      <p:sp>
        <p:nvSpPr>
          <p:cNvPr id="2" name="文字方塊 1">
            <a:extLst>
              <a:ext uri="{FF2B5EF4-FFF2-40B4-BE49-F238E27FC236}">
                <a16:creationId xmlns:a16="http://schemas.microsoft.com/office/drawing/2014/main" id="{3F6DD981-83C9-4904-9CAE-8140D4F91716}"/>
              </a:ext>
            </a:extLst>
          </p:cNvPr>
          <p:cNvSpPr txBox="1"/>
          <p:nvPr/>
        </p:nvSpPr>
        <p:spPr>
          <a:xfrm>
            <a:off x="467543" y="4024685"/>
            <a:ext cx="4789898" cy="461665"/>
          </a:xfrm>
          <a:prstGeom prst="rect">
            <a:avLst/>
          </a:prstGeom>
          <a:noFill/>
        </p:spPr>
        <p:txBody>
          <a:bodyPr wrap="square">
            <a:spAutoFit/>
          </a:bodyPr>
          <a:lstStyle/>
          <a:p>
            <a:pPr algn="ctr"/>
            <a:r>
              <a:rPr lang="en-US" altLang="zh-CN" sz="2400" b="1" spc="400" dirty="0">
                <a:solidFill>
                  <a:schemeClr val="accent2"/>
                </a:solidFill>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rPr>
              <a:t>The End</a:t>
            </a:r>
            <a:endParaRPr lang="zh-CN" altLang="en-US" sz="2400" b="1" spc="400" dirty="0">
              <a:solidFill>
                <a:schemeClr val="accent2"/>
              </a:solidFill>
              <a:uFillTx/>
              <a:latin typeface="思源黑体 CN Light" panose="020B0300000000000000" pitchFamily="34" charset="-122"/>
              <a:ea typeface="思源黑体 CN Light" panose="020B0300000000000000" pitchFamily="34" charset="-122"/>
              <a:cs typeface="+mn-ea"/>
              <a:sym typeface="思源宋体 CN Light" panose="02020300000000000000" pitchFamily="18" charset="-122"/>
            </a:endParaRPr>
          </a:p>
        </p:txBody>
      </p:sp>
    </p:spTree>
    <p:custDataLst>
      <p:tags r:id="rId1"/>
    </p:custDataLst>
    <p:extLst>
      <p:ext uri="{BB962C8B-B14F-4D97-AF65-F5344CB8AC3E}">
        <p14:creationId xmlns:p14="http://schemas.microsoft.com/office/powerpoint/2010/main" val="3928581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A673B2E2-D866-4EAF-8FC7-AE7577D3889F}"/>
              </a:ext>
            </a:extLst>
          </p:cNvPr>
          <p:cNvPicPr>
            <a:picLocks noChangeAspect="1"/>
          </p:cNvPicPr>
          <p:nvPr/>
        </p:nvPicPr>
        <p:blipFill rotWithShape="1">
          <a:blip r:embed="rId4">
            <a:extLst>
              <a:ext uri="{28A0092B-C50C-407E-A947-70E740481C1C}">
                <a14:useLocalDpi xmlns:a14="http://schemas.microsoft.com/office/drawing/2010/main" val="0"/>
              </a:ext>
            </a:extLst>
          </a:blip>
          <a:srcRect l="4454" t="7457" r="14512" b="19561"/>
          <a:stretch/>
        </p:blipFill>
        <p:spPr>
          <a:xfrm flipH="1">
            <a:off x="-1" y="0"/>
            <a:ext cx="9144001" cy="5143500"/>
          </a:xfrm>
          <a:prstGeom prst="rect">
            <a:avLst/>
          </a:prstGeom>
        </p:spPr>
      </p:pic>
      <p:grpSp>
        <p:nvGrpSpPr>
          <p:cNvPr id="3" name="群組 2">
            <a:extLst>
              <a:ext uri="{FF2B5EF4-FFF2-40B4-BE49-F238E27FC236}">
                <a16:creationId xmlns:a16="http://schemas.microsoft.com/office/drawing/2014/main" id="{0642F497-4DB0-F606-07A0-CE76DD75DDCF}"/>
              </a:ext>
            </a:extLst>
          </p:cNvPr>
          <p:cNvGrpSpPr/>
          <p:nvPr/>
        </p:nvGrpSpPr>
        <p:grpSpPr>
          <a:xfrm>
            <a:off x="3419872" y="2248584"/>
            <a:ext cx="4712464" cy="646332"/>
            <a:chOff x="3347864" y="2303515"/>
            <a:chExt cx="4712464" cy="646332"/>
          </a:xfrm>
        </p:grpSpPr>
        <p:sp>
          <p:nvSpPr>
            <p:cNvPr id="8" name="TextBox 28"/>
            <p:cNvSpPr txBox="1"/>
            <p:nvPr/>
          </p:nvSpPr>
          <p:spPr>
            <a:xfrm>
              <a:off x="3347864" y="2303515"/>
              <a:ext cx="1505643" cy="646331"/>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800">
                <a:defRPr/>
              </a:pPr>
              <a:r>
                <a:rPr lang="en-US" altLang="zh-CN" sz="3600" b="1" kern="0" dirty="0">
                  <a:ln w="18415" cmpd="sng">
                    <a:noFill/>
                    <a:prstDash val="solid"/>
                  </a:ln>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01-1.</a:t>
              </a:r>
            </a:p>
          </p:txBody>
        </p:sp>
        <p:sp>
          <p:nvSpPr>
            <p:cNvPr id="2" name="文字方塊 1">
              <a:extLst>
                <a:ext uri="{FF2B5EF4-FFF2-40B4-BE49-F238E27FC236}">
                  <a16:creationId xmlns:a16="http://schemas.microsoft.com/office/drawing/2014/main" id="{380B8086-7D9F-7042-90BB-82E1953D5F23}"/>
                </a:ext>
              </a:extLst>
            </p:cNvPr>
            <p:cNvSpPr txBox="1"/>
            <p:nvPr/>
          </p:nvSpPr>
          <p:spPr>
            <a:xfrm>
              <a:off x="4644008" y="2303516"/>
              <a:ext cx="3416320" cy="646331"/>
            </a:xfrm>
            <a:prstGeom prst="rect">
              <a:avLst/>
            </a:prstGeom>
            <a:noFill/>
          </p:spPr>
          <p:txBody>
            <a:bodyPr wrap="none" rtlCol="0">
              <a:spAutoFit/>
            </a:bodyPr>
            <a:lstStyle/>
            <a:p>
              <a:r>
                <a:rPr kumimoji="1" lang="zh-TW" altLang="en-US" sz="3600" b="1" dirty="0">
                  <a:solidFill>
                    <a:schemeClr val="accent2"/>
                  </a:solidFill>
                  <a:latin typeface="Microsoft JhengHei" panose="020B0604030504040204" pitchFamily="34" charset="-120"/>
                  <a:ea typeface="Microsoft JhengHei" panose="020B0604030504040204" pitchFamily="34" charset="-120"/>
                </a:rPr>
                <a:t>研究問題與方法</a:t>
              </a: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308137" cy="369332"/>
          </a:xfrm>
          <a:prstGeom prst="rect">
            <a:avLst/>
          </a:prstGeom>
          <a:noFill/>
        </p:spPr>
        <p:txBody>
          <a:bodyPr wrap="square">
            <a:spAutoFit/>
          </a:bodyPr>
          <a:lstStyle/>
          <a:p>
            <a:r>
              <a:rPr lang="en-US" altLang="zh-CN"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CN"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更加精確的共整合模型是否能夠提升交易績效</a:t>
            </a:r>
            <a:r>
              <a:rPr lang="en-US" altLang="zh-CN"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AlternateContent xmlns:mc="http://schemas.openxmlformats.org/markup-compatibility/2006" xmlns:a14="http://schemas.microsoft.com/office/drawing/2010/main">
        <mc:Choice Requires="a14">
          <p:sp>
            <p:nvSpPr>
              <p:cNvPr id="12" name="文字方塊 11">
                <a:extLst>
                  <a:ext uri="{FF2B5EF4-FFF2-40B4-BE49-F238E27FC236}">
                    <a16:creationId xmlns:a16="http://schemas.microsoft.com/office/drawing/2014/main" id="{91A76A88-2EBE-F48E-9EE7-232D3BB0C3F4}"/>
                  </a:ext>
                </a:extLst>
              </p:cNvPr>
              <p:cNvSpPr txBox="1"/>
              <p:nvPr/>
            </p:nvSpPr>
            <p:spPr>
              <a:xfrm>
                <a:off x="624969" y="1400827"/>
                <a:ext cx="7894062" cy="1730154"/>
              </a:xfrm>
              <a:prstGeom prst="rect">
                <a:avLst/>
              </a:prstGeom>
              <a:noFill/>
            </p:spPr>
            <p:txBody>
              <a:bodyPr wrap="square">
                <a:spAutoFit/>
              </a:bodyPr>
              <a:lstStyle/>
              <a:p>
                <a:pPr>
                  <a:lnSpc>
                    <a:spcPct val="150000"/>
                  </a:lnSpc>
                </a:pPr>
                <a:r>
                  <a:rPr lang="en"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VECM</a:t>
                </a:r>
                <a:r>
                  <a:rPr lang="zh-CN"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模型可以寫成</a:t>
                </a:r>
                <a14:m>
                  <m:oMath xmlns:m="http://schemas.openxmlformats.org/officeDocument/2006/math">
                    <m:r>
                      <a:rPr lang="zh-CN" altLang="en-US"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sSub>
                      <m:sSubPr>
                        <m:ctrlP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𝒙</m:t>
                        </m:r>
                      </m:e>
                      <m:sub>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𝒕</m:t>
                        </m:r>
                      </m:sub>
                    </m:sSub>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zh-CN" altLang="en-US"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𝜶</m:t>
                    </m:r>
                    <m:sSup>
                      <m:sSupPr>
                        <m:ctrlP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pPr>
                      <m:e>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𝜷</m:t>
                        </m:r>
                      </m:e>
                      <m:sup>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sup>
                    </m:sSup>
                    <m:sSub>
                      <m:sSubPr>
                        <m:ctrlP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𝒙</m:t>
                        </m:r>
                      </m:e>
                      <m:sub>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𝒕</m:t>
                        </m:r>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𝟏</m:t>
                        </m:r>
                      </m:sub>
                    </m:sSub>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nary>
                      <m:naryPr>
                        <m:chr m:val="∑"/>
                        <m:ctrlP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naryPr>
                      <m:sub>
                        <m:r>
                          <m:rPr>
                            <m:brk m:alnAt="23"/>
                          </m:rP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𝒊</m:t>
                        </m:r>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𝟏</m:t>
                        </m:r>
                      </m:sub>
                      <m:sup>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𝒑</m:t>
                        </m:r>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𝟏</m:t>
                        </m:r>
                      </m:sup>
                      <m:e>
                        <m:sSub>
                          <m:sSubPr>
                            <m:ctrlP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𝚪</m:t>
                            </m:r>
                          </m:e>
                          <m:sub>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𝒊</m:t>
                            </m:r>
                          </m:sub>
                        </m:sSub>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sSub>
                          <m:sSubPr>
                            <m:ctrlP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ctrlPr>
                          </m:sSubPr>
                          <m:e>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𝒙</m:t>
                            </m:r>
                          </m:e>
                          <m:sub>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𝒕</m:t>
                            </m:r>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𝒊</m:t>
                            </m:r>
                          </m:sub>
                        </m:sSub>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sSub>
                          <m:sSubPr>
                            <m:ctrlP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ctrlPr>
                          </m:sSubPr>
                          <m:e>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𝒄</m:t>
                            </m:r>
                          </m:e>
                          <m:sub>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𝒕</m:t>
                            </m:r>
                          </m:sub>
                        </m:sSub>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m:t>
                        </m:r>
                        <m:sSub>
                          <m:sSubPr>
                            <m:ctrlP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ctrlPr>
                          </m:sSubPr>
                          <m:e>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𝒂</m:t>
                            </m:r>
                          </m:e>
                          <m:sub>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𝒕</m:t>
                            </m:r>
                          </m:sub>
                        </m:sSub>
                      </m:e>
                    </m:nary>
                  </m:oMath>
                </a14:m>
                <a:r>
                  <a:rPr lang="zh-CN"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形式，其中判斷</a:t>
                </a:r>
                <a:r>
                  <a:rPr lang="en-US"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Johansen</a:t>
                </a:r>
                <a:r>
                  <a:rPr lang="zh-CN"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共整合檢定中應使用哪種模型的判斷項為</a:t>
                </a:r>
                <a14:m>
                  <m:oMath xmlns:m="http://schemas.openxmlformats.org/officeDocument/2006/math">
                    <m:sSub>
                      <m:sSubPr>
                        <m:ctrlP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𝒄</m:t>
                        </m:r>
                      </m:e>
                      <m:sub>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𝒕</m:t>
                        </m:r>
                      </m:sub>
                    </m:sSub>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sSub>
                      <m:sSubPr>
                        <m:ctrlP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𝝁</m:t>
                        </m:r>
                      </m:e>
                      <m:sub>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𝟎</m:t>
                        </m:r>
                      </m:sub>
                    </m:sSub>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sSub>
                      <m:sSubPr>
                        <m:ctrlP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ctrlPr>
                      </m:sSubPr>
                      <m:e>
                        <m:r>
                          <a:rPr lang="en-US" altLang="zh-CN" sz="1400" b="1" i="1" smtClean="0">
                            <a:latin typeface="Cambria Math" panose="02040503050406030204" pitchFamily="18" charset="0"/>
                            <a:ea typeface="Cambria Math" panose="02040503050406030204" pitchFamily="18" charset="0"/>
                            <a:cs typeface="+mn-ea"/>
                            <a:sym typeface="思源宋体 CN Light" panose="02020300000000000000" pitchFamily="18" charset="-122"/>
                          </a:rPr>
                          <m:t>𝝁</m:t>
                        </m:r>
                      </m:e>
                      <m:sub>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𝟏</m:t>
                        </m:r>
                      </m:sub>
                    </m:sSub>
                    <m:r>
                      <a:rPr lang="en-US" altLang="zh-CN" sz="1400" b="1" i="1"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𝒕</m:t>
                    </m:r>
                  </m:oMath>
                </a14:m>
                <a:r>
                  <a:rPr lang="zh-CN"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，而當</a:t>
                </a:r>
                <a14:m>
                  <m:oMath xmlns:m="http://schemas.openxmlformats.org/officeDocument/2006/math">
                    <m:sSup>
                      <m:sSupPr>
                        <m:ctrlPr>
                          <a:rPr lang="en-US" altLang="zh-TW" sz="1400" b="1" i="1">
                            <a:latin typeface="Cambria Math" panose="02040503050406030204" pitchFamily="18" charset="0"/>
                            <a:ea typeface="Microsoft JhengHei" panose="020B0604030504040204" pitchFamily="34" charset="-120"/>
                          </a:rPr>
                        </m:ctrlPr>
                      </m:sSupPr>
                      <m:e>
                        <m:r>
                          <a:rPr lang="en-US" altLang="zh-TW" sz="1400" b="1" i="1">
                            <a:latin typeface="Cambria Math" panose="02040503050406030204" pitchFamily="18" charset="0"/>
                            <a:ea typeface="Microsoft JhengHei" panose="020B0604030504040204" pitchFamily="34" charset="-120"/>
                          </a:rPr>
                          <m:t>𝒔𝒑𝒓𝒆𝒂𝒅</m:t>
                        </m:r>
                        <m:r>
                          <a:rPr lang="en-US" altLang="zh-TW" sz="1400" b="1" i="1" smtClean="0">
                            <a:latin typeface="Cambria Math" panose="02040503050406030204" pitchFamily="18" charset="0"/>
                            <a:ea typeface="Microsoft JhengHei" panose="020B0604030504040204" pitchFamily="34" charset="-120"/>
                          </a:rPr>
                          <m:t>≔</m:t>
                        </m:r>
                        <m:r>
                          <a:rPr lang="en-US" altLang="zh-TW" sz="1400" b="1" i="1">
                            <a:latin typeface="Cambria Math" panose="02040503050406030204" pitchFamily="18" charset="0"/>
                            <a:ea typeface="Cambria Math" panose="02040503050406030204" pitchFamily="18" charset="0"/>
                          </a:rPr>
                          <m:t>𝜷</m:t>
                        </m:r>
                      </m:e>
                      <m:sup>
                        <m:r>
                          <a:rPr lang="en-US" altLang="zh-TW" sz="1400" b="1" i="1">
                            <a:latin typeface="Cambria Math" panose="02040503050406030204" pitchFamily="18" charset="0"/>
                            <a:ea typeface="Cambria Math" panose="02040503050406030204" pitchFamily="18" charset="0"/>
                          </a:rPr>
                          <m:t>′</m:t>
                        </m:r>
                      </m:sup>
                    </m:sSup>
                    <m:sSub>
                      <m:sSubPr>
                        <m:ctrlPr>
                          <a:rPr lang="en-US" altLang="zh-TW" sz="1400" b="1" i="1">
                            <a:latin typeface="Cambria Math" panose="02040503050406030204" pitchFamily="18" charset="0"/>
                            <a:ea typeface="Microsoft JhengHei" panose="020B0604030504040204" pitchFamily="34" charset="-120"/>
                          </a:rPr>
                        </m:ctrlPr>
                      </m:sSubPr>
                      <m:e>
                        <m:r>
                          <a:rPr lang="en-US" altLang="zh-TW" sz="1400" b="1" i="1">
                            <a:latin typeface="Cambria Math" panose="02040503050406030204" pitchFamily="18" charset="0"/>
                            <a:ea typeface="Microsoft JhengHei" panose="020B0604030504040204" pitchFamily="34" charset="-120"/>
                          </a:rPr>
                          <m:t>𝒙</m:t>
                        </m:r>
                      </m:e>
                      <m:sub>
                        <m:r>
                          <a:rPr lang="en-US" altLang="zh-TW" sz="1400" b="1" i="1">
                            <a:latin typeface="Cambria Math" panose="02040503050406030204" pitchFamily="18" charset="0"/>
                            <a:ea typeface="Microsoft JhengHei" panose="020B0604030504040204" pitchFamily="34" charset="-120"/>
                          </a:rPr>
                          <m:t>𝒕</m:t>
                        </m:r>
                      </m:sub>
                    </m:sSub>
                    <m:r>
                      <a:rPr lang="en-US" altLang="zh-TW" sz="1400" b="1" i="1">
                        <a:latin typeface="Cambria Math" panose="02040503050406030204" pitchFamily="18" charset="0"/>
                        <a:ea typeface="Microsoft JhengHei" panose="020B0604030504040204" pitchFamily="34" charset="-120"/>
                      </a:rPr>
                      <m:t>=</m:t>
                    </m:r>
                    <m:sSub>
                      <m:sSubPr>
                        <m:ctrlPr>
                          <a:rPr lang="en-US" altLang="zh-TW" sz="1400" b="1" i="1">
                            <a:latin typeface="Cambria Math" panose="02040503050406030204" pitchFamily="18" charset="0"/>
                            <a:ea typeface="Microsoft JhengHei" panose="020B0604030504040204" pitchFamily="34" charset="-120"/>
                          </a:rPr>
                        </m:ctrlPr>
                      </m:sSubPr>
                      <m:e>
                        <m:r>
                          <a:rPr lang="en-US" altLang="zh-TW" sz="1400" b="1" i="1">
                            <a:latin typeface="Cambria Math" panose="02040503050406030204" pitchFamily="18" charset="0"/>
                            <a:ea typeface="Cambria Math" panose="02040503050406030204" pitchFamily="18" charset="0"/>
                          </a:rPr>
                          <m:t>𝝆</m:t>
                        </m:r>
                      </m:e>
                      <m:sub>
                        <m:r>
                          <a:rPr lang="en-US" altLang="zh-TW" sz="1400" b="1" i="1">
                            <a:latin typeface="Cambria Math" panose="02040503050406030204" pitchFamily="18" charset="0"/>
                            <a:ea typeface="Microsoft JhengHei" panose="020B0604030504040204" pitchFamily="34" charset="-120"/>
                          </a:rPr>
                          <m:t>𝟏</m:t>
                        </m:r>
                      </m:sub>
                    </m:sSub>
                    <m:r>
                      <a:rPr lang="en-US" altLang="zh-TW" sz="1400" b="1" i="1">
                        <a:latin typeface="Cambria Math" panose="02040503050406030204" pitchFamily="18" charset="0"/>
                        <a:ea typeface="Microsoft JhengHei" panose="020B0604030504040204" pitchFamily="34" charset="-120"/>
                      </a:rPr>
                      <m:t>𝒕</m:t>
                    </m:r>
                    <m:r>
                      <a:rPr lang="en-US" altLang="zh-TW" sz="1400" b="1" i="1">
                        <a:latin typeface="Cambria Math" panose="02040503050406030204" pitchFamily="18" charset="0"/>
                        <a:ea typeface="Microsoft JhengHei" panose="020B0604030504040204" pitchFamily="34" charset="-120"/>
                      </a:rPr>
                      <m:t>+</m:t>
                    </m:r>
                    <m:sSub>
                      <m:sSubPr>
                        <m:ctrlPr>
                          <a:rPr lang="en-US" altLang="zh-TW" sz="1400" b="1" i="1">
                            <a:latin typeface="Cambria Math" panose="02040503050406030204" pitchFamily="18" charset="0"/>
                            <a:ea typeface="Microsoft JhengHei" panose="020B0604030504040204" pitchFamily="34" charset="-120"/>
                          </a:rPr>
                        </m:ctrlPr>
                      </m:sSubPr>
                      <m:e>
                        <m:r>
                          <a:rPr lang="en-US" altLang="zh-TW" sz="1400" b="1" i="1">
                            <a:latin typeface="Cambria Math" panose="02040503050406030204" pitchFamily="18" charset="0"/>
                            <a:ea typeface="Cambria Math" panose="02040503050406030204" pitchFamily="18" charset="0"/>
                          </a:rPr>
                          <m:t>𝝆</m:t>
                        </m:r>
                      </m:e>
                      <m:sub>
                        <m:r>
                          <a:rPr lang="en-US" altLang="zh-TW" sz="1400" b="1" i="1">
                            <a:latin typeface="Cambria Math" panose="02040503050406030204" pitchFamily="18" charset="0"/>
                            <a:ea typeface="Cambria Math" panose="02040503050406030204" pitchFamily="18" charset="0"/>
                          </a:rPr>
                          <m:t>𝟎</m:t>
                        </m:r>
                      </m:sub>
                    </m:sSub>
                  </m:oMath>
                </a14:m>
                <a:r>
                  <a:rPr lang="zh-CN"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中</a:t>
                </a:r>
                <a14:m>
                  <m:oMath xmlns:m="http://schemas.openxmlformats.org/officeDocument/2006/math">
                    <m:sSub>
                      <m:sSubPr>
                        <m:ctrlPr>
                          <a:rPr lang="en-US" altLang="zh-TW" sz="1400" b="1" i="1">
                            <a:latin typeface="Cambria Math" panose="02040503050406030204" pitchFamily="18" charset="0"/>
                            <a:ea typeface="Microsoft JhengHei" panose="020B0604030504040204" pitchFamily="34" charset="-120"/>
                          </a:rPr>
                        </m:ctrlPr>
                      </m:sSubPr>
                      <m:e>
                        <m:r>
                          <a:rPr lang="en-US" altLang="zh-TW" sz="1400" b="1" i="1">
                            <a:latin typeface="Cambria Math" panose="02040503050406030204" pitchFamily="18" charset="0"/>
                            <a:ea typeface="Cambria Math" panose="02040503050406030204" pitchFamily="18" charset="0"/>
                          </a:rPr>
                          <m:t>𝝆</m:t>
                        </m:r>
                      </m:e>
                      <m:sub>
                        <m:r>
                          <a:rPr lang="en-US" altLang="zh-TW" sz="1400" b="1" i="1">
                            <a:latin typeface="Cambria Math" panose="02040503050406030204" pitchFamily="18" charset="0"/>
                            <a:ea typeface="Microsoft JhengHei" panose="020B0604030504040204" pitchFamily="34" charset="-120"/>
                          </a:rPr>
                          <m:t>𝟏</m:t>
                        </m:r>
                      </m:sub>
                    </m:sSub>
                    <m:r>
                      <a:rPr lang="en-US" altLang="zh-CN" sz="1400" b="1" dirty="0">
                        <a:latin typeface="Cambria Math" panose="02040503050406030204" pitchFamily="18" charset="0"/>
                        <a:ea typeface="Microsoft JhengHei" panose="020B0604030504040204" pitchFamily="34" charset="-120"/>
                        <a:cs typeface="+mn-ea"/>
                        <a:sym typeface="思源宋体 CN Light" panose="02020300000000000000" pitchFamily="18" charset="-122"/>
                      </a:rPr>
                      <m:t>≠</m:t>
                    </m:r>
                    <m:r>
                      <a:rPr lang="en-US" altLang="zh-CN" sz="1400" b="1" i="0" dirty="0" smtClean="0">
                        <a:latin typeface="Cambria Math" panose="02040503050406030204" pitchFamily="18" charset="0"/>
                        <a:ea typeface="Microsoft JhengHei" panose="020B0604030504040204" pitchFamily="34" charset="-120"/>
                        <a:cs typeface="+mn-ea"/>
                        <a:sym typeface="思源宋体 CN Light" panose="02020300000000000000" pitchFamily="18" charset="-122"/>
                      </a:rPr>
                      <m:t>𝟎</m:t>
                    </m:r>
                  </m:oMath>
                </a14:m>
                <a:r>
                  <a:rPr lang="zh-CN"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且</a:t>
                </a:r>
                <a14:m>
                  <m:oMath xmlns:m="http://schemas.openxmlformats.org/officeDocument/2006/math">
                    <m:r>
                      <a:rPr lang="en-US" altLang="zh-TW" sz="1400" b="1" i="1">
                        <a:latin typeface="Cambria Math" panose="02040503050406030204" pitchFamily="18" charset="0"/>
                        <a:ea typeface="Microsoft JhengHei" panose="020B0604030504040204" pitchFamily="34" charset="-120"/>
                      </a:rPr>
                      <m:t>𝒔𝒑𝒓𝒆𝒂𝒅</m:t>
                    </m:r>
                  </m:oMath>
                </a14:m>
                <a:r>
                  <a:rPr lang="zh-CN"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具共整合性質時，稱為趨勢定態。</a:t>
                </a:r>
                <a:endParaRPr lang="en"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en"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Dai et al.(2024) </a:t>
                </a:r>
                <a:r>
                  <a:rPr lang="zh-CN"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提供了相比以往更精確的趨勢定態漸進式，因此我們將比較其與張歆樺</a:t>
                </a:r>
                <a:r>
                  <a:rPr lang="en-US"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(2021)</a:t>
                </a:r>
                <a:r>
                  <a:rPr lang="zh-CN"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的趨勢定態漸進式在台股對於績效的影響。</a:t>
                </a:r>
                <a:endParaRPr lang="en-US"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mc:Choice>
        <mc:Fallback xmlns="">
          <p:sp>
            <p:nvSpPr>
              <p:cNvPr id="12" name="文字方塊 11">
                <a:extLst>
                  <a:ext uri="{FF2B5EF4-FFF2-40B4-BE49-F238E27FC236}">
                    <a16:creationId xmlns:a16="http://schemas.microsoft.com/office/drawing/2014/main" id="{91A76A88-2EBE-F48E-9EE7-232D3BB0C3F4}"/>
                  </a:ext>
                </a:extLst>
              </p:cNvPr>
              <p:cNvSpPr txBox="1">
                <a:spLocks noRot="1" noChangeAspect="1" noMove="1" noResize="1" noEditPoints="1" noAdjustHandles="1" noChangeArrowheads="1" noChangeShapeType="1" noTextEdit="1"/>
              </p:cNvSpPr>
              <p:nvPr/>
            </p:nvSpPr>
            <p:spPr>
              <a:xfrm>
                <a:off x="624969" y="1400827"/>
                <a:ext cx="7894062" cy="1730154"/>
              </a:xfrm>
              <a:prstGeom prst="rect">
                <a:avLst/>
              </a:prstGeom>
              <a:blipFill>
                <a:blip r:embed="rId4"/>
                <a:stretch>
                  <a:fillRect l="-322" t="-11679" b="-3650"/>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graphicFrame>
            <p:nvGraphicFramePr>
              <p:cNvPr id="13" name="表格 12">
                <a:extLst>
                  <a:ext uri="{FF2B5EF4-FFF2-40B4-BE49-F238E27FC236}">
                    <a16:creationId xmlns:a16="http://schemas.microsoft.com/office/drawing/2014/main" id="{AECD3259-A403-FB5C-37D6-917325B6B474}"/>
                  </a:ext>
                </a:extLst>
              </p:cNvPr>
              <p:cNvGraphicFramePr>
                <a:graphicFrameLocks noGrp="1"/>
              </p:cNvGraphicFramePr>
              <p:nvPr>
                <p:extLst>
                  <p:ext uri="{D42A27DB-BD31-4B8C-83A1-F6EECF244321}">
                    <p14:modId xmlns:p14="http://schemas.microsoft.com/office/powerpoint/2010/main" val="3340710655"/>
                  </p:ext>
                </p:extLst>
              </p:nvPr>
            </p:nvGraphicFramePr>
            <p:xfrm>
              <a:off x="699732" y="3393122"/>
              <a:ext cx="7744536" cy="1120458"/>
            </p:xfrm>
            <a:graphic>
              <a:graphicData uri="http://schemas.openxmlformats.org/drawingml/2006/table">
                <a:tbl>
                  <a:tblPr firstRow="1" bandRow="1">
                    <a:tableStyleId>{5C22544A-7EE6-4342-B048-85BDC9FD1C3A}</a:tableStyleId>
                  </a:tblPr>
                  <a:tblGrid>
                    <a:gridCol w="2360100">
                      <a:extLst>
                        <a:ext uri="{9D8B030D-6E8A-4147-A177-3AD203B41FA5}">
                          <a16:colId xmlns:a16="http://schemas.microsoft.com/office/drawing/2014/main" val="1705951145"/>
                        </a:ext>
                      </a:extLst>
                    </a:gridCol>
                    <a:gridCol w="3096344">
                      <a:extLst>
                        <a:ext uri="{9D8B030D-6E8A-4147-A177-3AD203B41FA5}">
                          <a16:colId xmlns:a16="http://schemas.microsoft.com/office/drawing/2014/main" val="933583847"/>
                        </a:ext>
                      </a:extLst>
                    </a:gridCol>
                    <a:gridCol w="2288092">
                      <a:extLst>
                        <a:ext uri="{9D8B030D-6E8A-4147-A177-3AD203B41FA5}">
                          <a16:colId xmlns:a16="http://schemas.microsoft.com/office/drawing/2014/main" val="16939860"/>
                        </a:ext>
                      </a:extLst>
                    </a:gridCol>
                  </a:tblGrid>
                  <a:tr h="432048">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lang="en-US" altLang="zh-TW" b="1" i="1" smtClean="0">
                                        <a:solidFill>
                                          <a:schemeClr val="tx1"/>
                                        </a:solidFill>
                                        <a:latin typeface="Cambria Math" panose="02040503050406030204" pitchFamily="18" charset="0"/>
                                        <a:ea typeface="Microsoft JhengHei" panose="020B0604030504040204" pitchFamily="34" charset="-120"/>
                                      </a:rPr>
                                    </m:ctrlPr>
                                  </m:sSupPr>
                                  <m:e>
                                    <m:r>
                                      <a:rPr lang="en-US" altLang="zh-TW" b="1" i="1" smtClean="0">
                                        <a:solidFill>
                                          <a:schemeClr val="tx1"/>
                                        </a:solidFill>
                                        <a:latin typeface="Cambria Math" panose="02040503050406030204" pitchFamily="18" charset="0"/>
                                        <a:ea typeface="Microsoft JhengHei" panose="020B0604030504040204" pitchFamily="34" charset="-120"/>
                                      </a:rPr>
                                      <m:t>𝒔𝒑𝒓𝒆𝒂𝒅</m:t>
                                    </m:r>
                                    <m:r>
                                      <a:rPr lang="en-US" altLang="zh-TW" b="1" i="1" smtClean="0">
                                        <a:solidFill>
                                          <a:schemeClr val="tx1"/>
                                        </a:solidFill>
                                        <a:latin typeface="Cambria Math" panose="02040503050406030204" pitchFamily="18" charset="0"/>
                                        <a:ea typeface="Microsoft JhengHei" panose="020B0604030504040204" pitchFamily="34" charset="-120"/>
                                      </a:rPr>
                                      <m:t>≔</m:t>
                                    </m:r>
                                    <m:r>
                                      <a:rPr lang="en-US" altLang="zh-TW" b="1" i="1" smtClean="0">
                                        <a:solidFill>
                                          <a:schemeClr val="tx1"/>
                                        </a:solidFill>
                                        <a:latin typeface="Cambria Math" panose="02040503050406030204" pitchFamily="18" charset="0"/>
                                        <a:ea typeface="Cambria Math" panose="02040503050406030204" pitchFamily="18" charset="0"/>
                                      </a:rPr>
                                      <m:t>𝜷</m:t>
                                    </m:r>
                                  </m:e>
                                  <m:sup>
                                    <m:r>
                                      <a:rPr lang="en-US" altLang="zh-TW" b="1" i="1" smtClean="0">
                                        <a:solidFill>
                                          <a:schemeClr val="tx1"/>
                                        </a:solidFill>
                                        <a:latin typeface="Cambria Math" panose="02040503050406030204" pitchFamily="18" charset="0"/>
                                        <a:ea typeface="Cambria Math" panose="02040503050406030204" pitchFamily="18" charset="0"/>
                                      </a:rPr>
                                      <m:t>′</m:t>
                                    </m:r>
                                  </m:sup>
                                </m:sSup>
                                <m:sSub>
                                  <m:sSubPr>
                                    <m:ctrlPr>
                                      <a:rPr lang="en-US" altLang="zh-TW" b="1" i="1" smtClean="0">
                                        <a:solidFill>
                                          <a:schemeClr val="tx1"/>
                                        </a:solidFill>
                                        <a:latin typeface="Cambria Math" panose="02040503050406030204" pitchFamily="18" charset="0"/>
                                        <a:ea typeface="Microsoft JhengHei" panose="020B0604030504040204" pitchFamily="34" charset="-120"/>
                                      </a:rPr>
                                    </m:ctrlPr>
                                  </m:sSubPr>
                                  <m:e>
                                    <m:r>
                                      <a:rPr lang="en-US" altLang="zh-TW" b="1" i="1" smtClean="0">
                                        <a:solidFill>
                                          <a:schemeClr val="tx1"/>
                                        </a:solidFill>
                                        <a:latin typeface="Cambria Math" panose="02040503050406030204" pitchFamily="18" charset="0"/>
                                        <a:ea typeface="Microsoft JhengHei" panose="020B0604030504040204" pitchFamily="34" charset="-120"/>
                                      </a:rPr>
                                      <m:t>𝒙</m:t>
                                    </m:r>
                                  </m:e>
                                  <m:sub>
                                    <m:r>
                                      <a:rPr lang="en-US" altLang="zh-TW" b="1" i="1" smtClean="0">
                                        <a:solidFill>
                                          <a:schemeClr val="tx1"/>
                                        </a:solidFill>
                                        <a:latin typeface="Cambria Math" panose="02040503050406030204" pitchFamily="18" charset="0"/>
                                        <a:ea typeface="Microsoft JhengHei" panose="020B0604030504040204" pitchFamily="34" charset="-120"/>
                                      </a:rPr>
                                      <m:t>𝒕</m:t>
                                    </m:r>
                                  </m:sub>
                                </m:sSub>
                                <m:r>
                                  <a:rPr lang="en-US" altLang="zh-TW" b="1" i="1" smtClean="0">
                                    <a:solidFill>
                                      <a:schemeClr val="tx1"/>
                                    </a:solidFill>
                                    <a:latin typeface="Cambria Math" panose="02040503050406030204" pitchFamily="18" charset="0"/>
                                    <a:ea typeface="Microsoft JhengHei" panose="020B0604030504040204" pitchFamily="34" charset="-120"/>
                                  </a:rPr>
                                  <m:t>=</m:t>
                                </m:r>
                                <m:sSub>
                                  <m:sSubPr>
                                    <m:ctrlPr>
                                      <a:rPr lang="en-US" altLang="zh-TW" b="1" i="1" smtClean="0">
                                        <a:solidFill>
                                          <a:schemeClr val="tx1"/>
                                        </a:solidFill>
                                        <a:latin typeface="Cambria Math" panose="02040503050406030204" pitchFamily="18" charset="0"/>
                                        <a:ea typeface="Microsoft JhengHei" panose="020B0604030504040204" pitchFamily="34" charset="-120"/>
                                      </a:rPr>
                                    </m:ctrlPr>
                                  </m:sSubPr>
                                  <m:e>
                                    <m:r>
                                      <a:rPr lang="en-US" altLang="zh-TW" b="1" i="1" smtClean="0">
                                        <a:solidFill>
                                          <a:schemeClr val="tx1"/>
                                        </a:solidFill>
                                        <a:latin typeface="Cambria Math" panose="02040503050406030204" pitchFamily="18" charset="0"/>
                                        <a:ea typeface="Cambria Math" panose="02040503050406030204" pitchFamily="18" charset="0"/>
                                      </a:rPr>
                                      <m:t>𝝆</m:t>
                                    </m:r>
                                  </m:e>
                                  <m:sub>
                                    <m:r>
                                      <a:rPr lang="en-US" altLang="zh-TW" b="1" i="1" smtClean="0">
                                        <a:solidFill>
                                          <a:schemeClr val="tx1"/>
                                        </a:solidFill>
                                        <a:latin typeface="Cambria Math" panose="02040503050406030204" pitchFamily="18" charset="0"/>
                                        <a:ea typeface="Microsoft JhengHei" panose="020B0604030504040204" pitchFamily="34" charset="-120"/>
                                      </a:rPr>
                                      <m:t>𝟏</m:t>
                                    </m:r>
                                  </m:sub>
                                </m:sSub>
                                <m:r>
                                  <a:rPr lang="en-US" altLang="zh-TW" b="1" i="1" smtClean="0">
                                    <a:solidFill>
                                      <a:schemeClr val="tx1"/>
                                    </a:solidFill>
                                    <a:latin typeface="Cambria Math" panose="02040503050406030204" pitchFamily="18" charset="0"/>
                                    <a:ea typeface="Microsoft JhengHei" panose="020B0604030504040204" pitchFamily="34" charset="-120"/>
                                  </a:rPr>
                                  <m:t>𝒕</m:t>
                                </m:r>
                                <m:r>
                                  <a:rPr lang="en-US" altLang="zh-TW" b="1" i="1" smtClean="0">
                                    <a:solidFill>
                                      <a:schemeClr val="tx1"/>
                                    </a:solidFill>
                                    <a:latin typeface="Cambria Math" panose="02040503050406030204" pitchFamily="18" charset="0"/>
                                    <a:ea typeface="Microsoft JhengHei" panose="020B0604030504040204" pitchFamily="34" charset="-120"/>
                                  </a:rPr>
                                  <m:t>+</m:t>
                                </m:r>
                                <m:sSub>
                                  <m:sSubPr>
                                    <m:ctrlPr>
                                      <a:rPr lang="en-US" altLang="zh-TW" b="1" i="1" smtClean="0">
                                        <a:solidFill>
                                          <a:schemeClr val="tx1"/>
                                        </a:solidFill>
                                        <a:latin typeface="Cambria Math" panose="02040503050406030204" pitchFamily="18" charset="0"/>
                                        <a:ea typeface="Microsoft JhengHei" panose="020B0604030504040204" pitchFamily="34" charset="-120"/>
                                      </a:rPr>
                                    </m:ctrlPr>
                                  </m:sSubPr>
                                  <m:e>
                                    <m:r>
                                      <a:rPr lang="en-US" altLang="zh-TW" b="1" i="1" smtClean="0">
                                        <a:solidFill>
                                          <a:schemeClr val="tx1"/>
                                        </a:solidFill>
                                        <a:latin typeface="Cambria Math" panose="02040503050406030204" pitchFamily="18" charset="0"/>
                                        <a:ea typeface="Cambria Math" panose="02040503050406030204" pitchFamily="18" charset="0"/>
                                      </a:rPr>
                                      <m:t>𝝆</m:t>
                                    </m:r>
                                  </m:e>
                                  <m:sub>
                                    <m:r>
                                      <a:rPr lang="en-US" altLang="zh-TW" b="1" i="1" smtClean="0">
                                        <a:solidFill>
                                          <a:schemeClr val="tx1"/>
                                        </a:solidFill>
                                        <a:latin typeface="Cambria Math" panose="02040503050406030204" pitchFamily="18" charset="0"/>
                                        <a:ea typeface="Cambria Math" panose="02040503050406030204" pitchFamily="18" charset="0"/>
                                      </a:rPr>
                                      <m:t>𝟎</m:t>
                                    </m:r>
                                  </m:sub>
                                </m:sSub>
                              </m:oMath>
                            </m:oMathPara>
                          </a14:m>
                          <a:endParaRPr lang="zh-TW" altLang="en-US" b="1" i="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 altLang="zh-CN" sz="1400" b="1" i="0" dirty="0">
                              <a:solidFill>
                                <a:schemeClr val="tx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Dai et al.(2024) </a:t>
                          </a:r>
                          <a:endParaRPr lang="zh-TW" altLang="en-US" b="1" i="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1" dirty="0">
                              <a:solidFill>
                                <a:schemeClr val="tx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張歆樺</a:t>
                          </a:r>
                          <a:r>
                            <a:rPr lang="en-US" altLang="zh-CN" sz="1400" b="1" dirty="0">
                              <a:solidFill>
                                <a:schemeClr val="tx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(2021)</a:t>
                          </a:r>
                          <a:endParaRPr lang="zh-TW" altLang="en-US" b="1" i="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3743148"/>
                      </a:ext>
                    </a:extLst>
                  </a:tr>
                  <a:tr h="688410">
                    <a:tc>
                      <a:txBody>
                        <a:bodyPr/>
                        <a:lstStyle/>
                        <a:p>
                          <a:pPr algn="ctr"/>
                          <a:r>
                            <a:rPr lang="zh-CN"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使用的趨勢定態漸進式</a:t>
                          </a:r>
                          <a:endParaRPr lang="zh-TW" altLang="en-US" b="1" i="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b="1" i="1" smtClean="0">
                                        <a:solidFill>
                                          <a:schemeClr val="tx1"/>
                                        </a:solidFill>
                                        <a:latin typeface="Cambria Math" panose="02040503050406030204" pitchFamily="18" charset="0"/>
                                        <a:ea typeface="Cambria Math" panose="02040503050406030204" pitchFamily="18" charset="0"/>
                                      </a:rPr>
                                    </m:ctrlPr>
                                  </m:sSubPr>
                                  <m:e>
                                    <m:r>
                                      <a:rPr lang="en-US" altLang="zh-TW" b="1" i="1" smtClean="0">
                                        <a:solidFill>
                                          <a:schemeClr val="tx1"/>
                                        </a:solidFill>
                                        <a:latin typeface="Cambria Math" panose="02040503050406030204" pitchFamily="18" charset="0"/>
                                        <a:ea typeface="Cambria Math" panose="02040503050406030204" pitchFamily="18" charset="0"/>
                                      </a:rPr>
                                      <m:t>𝝆</m:t>
                                    </m:r>
                                  </m:e>
                                  <m:sub>
                                    <m:r>
                                      <a:rPr lang="en-US" altLang="zh-TW" b="1" i="1" smtClean="0">
                                        <a:solidFill>
                                          <a:schemeClr val="tx1"/>
                                        </a:solidFill>
                                        <a:latin typeface="Cambria Math" panose="02040503050406030204" pitchFamily="18" charset="0"/>
                                        <a:ea typeface="Cambria Math" panose="02040503050406030204" pitchFamily="18" charset="0"/>
                                      </a:rPr>
                                      <m:t>𝟏</m:t>
                                    </m:r>
                                  </m:sub>
                                </m:sSub>
                                <m:r>
                                  <a:rPr lang="en-US" altLang="zh-TW" b="1" i="1" smtClean="0">
                                    <a:solidFill>
                                      <a:schemeClr val="tx1"/>
                                    </a:solidFill>
                                    <a:latin typeface="Cambria Math" panose="02040503050406030204" pitchFamily="18" charset="0"/>
                                    <a:ea typeface="Cambria Math" panose="02040503050406030204" pitchFamily="18" charset="0"/>
                                  </a:rPr>
                                  <m:t>=</m:t>
                                </m:r>
                                <m:sSup>
                                  <m:sSupPr>
                                    <m:ctrlPr>
                                      <a:rPr lang="en-US" altLang="zh-TW" b="1" i="1" smtClean="0">
                                        <a:solidFill>
                                          <a:schemeClr val="tx1"/>
                                        </a:solidFill>
                                        <a:latin typeface="Cambria Math" panose="02040503050406030204" pitchFamily="18" charset="0"/>
                                        <a:ea typeface="Cambria Math" panose="02040503050406030204" pitchFamily="18" charset="0"/>
                                      </a:rPr>
                                    </m:ctrlPr>
                                  </m:sSupPr>
                                  <m:e>
                                    <m:d>
                                      <m:dPr>
                                        <m:ctrlPr>
                                          <a:rPr lang="en-US" altLang="zh-TW" b="1" i="1" smtClean="0">
                                            <a:solidFill>
                                              <a:schemeClr val="tx1"/>
                                            </a:solidFill>
                                            <a:latin typeface="Cambria Math" panose="02040503050406030204" pitchFamily="18" charset="0"/>
                                            <a:ea typeface="Cambria Math" panose="02040503050406030204" pitchFamily="18" charset="0"/>
                                          </a:rPr>
                                        </m:ctrlPr>
                                      </m:dPr>
                                      <m:e>
                                        <m:r>
                                          <a:rPr lang="en-US" altLang="zh-TW" b="1" i="1" smtClean="0">
                                            <a:solidFill>
                                              <a:schemeClr val="tx1"/>
                                            </a:solidFill>
                                            <a:latin typeface="Cambria Math" panose="02040503050406030204" pitchFamily="18" charset="0"/>
                                            <a:ea typeface="Cambria Math" panose="02040503050406030204" pitchFamily="18" charset="0"/>
                                          </a:rPr>
                                          <m:t>−</m:t>
                                        </m:r>
                                        <m:sSup>
                                          <m:sSupPr>
                                            <m:ctrlPr>
                                              <a:rPr lang="en-US" altLang="zh-TW" b="1" i="1" smtClean="0">
                                                <a:solidFill>
                                                  <a:schemeClr val="tx1"/>
                                                </a:solidFill>
                                                <a:latin typeface="Cambria Math" panose="02040503050406030204" pitchFamily="18" charset="0"/>
                                                <a:ea typeface="Cambria Math" panose="02040503050406030204" pitchFamily="18" charset="0"/>
                                              </a:rPr>
                                            </m:ctrlPr>
                                          </m:sSupPr>
                                          <m:e>
                                            <m:r>
                                              <a:rPr lang="en-US" altLang="zh-TW" b="1" i="1" smtClean="0">
                                                <a:solidFill>
                                                  <a:schemeClr val="tx1"/>
                                                </a:solidFill>
                                                <a:latin typeface="Cambria Math" panose="02040503050406030204" pitchFamily="18" charset="0"/>
                                                <a:ea typeface="Cambria Math" panose="02040503050406030204" pitchFamily="18" charset="0"/>
                                              </a:rPr>
                                              <m:t>𝜷</m:t>
                                            </m:r>
                                          </m:e>
                                          <m:sup>
                                            <m:r>
                                              <a:rPr lang="en-US" altLang="zh-TW" b="1" i="1" smtClean="0">
                                                <a:solidFill>
                                                  <a:schemeClr val="tx1"/>
                                                </a:solidFill>
                                                <a:latin typeface="Cambria Math" panose="02040503050406030204" pitchFamily="18" charset="0"/>
                                                <a:ea typeface="Cambria Math" panose="02040503050406030204" pitchFamily="18" charset="0"/>
                                              </a:rPr>
                                              <m:t>′</m:t>
                                            </m:r>
                                          </m:sup>
                                        </m:sSup>
                                        <m:r>
                                          <a:rPr lang="en-US" altLang="zh-TW" b="1" i="1" smtClean="0">
                                            <a:solidFill>
                                              <a:schemeClr val="tx1"/>
                                            </a:solidFill>
                                            <a:latin typeface="Cambria Math" panose="02040503050406030204" pitchFamily="18" charset="0"/>
                                            <a:ea typeface="Cambria Math" panose="02040503050406030204" pitchFamily="18" charset="0"/>
                                          </a:rPr>
                                          <m:t>𝜶</m:t>
                                        </m:r>
                                      </m:e>
                                    </m:d>
                                  </m:e>
                                  <m:sup>
                                    <m:r>
                                      <a:rPr lang="en-US" altLang="zh-TW" b="1" i="1" smtClean="0">
                                        <a:solidFill>
                                          <a:schemeClr val="tx1"/>
                                        </a:solidFill>
                                        <a:latin typeface="Cambria Math" panose="02040503050406030204" pitchFamily="18" charset="0"/>
                                        <a:ea typeface="Cambria Math" panose="02040503050406030204" pitchFamily="18" charset="0"/>
                                      </a:rPr>
                                      <m:t>−</m:t>
                                    </m:r>
                                    <m:r>
                                      <a:rPr lang="en-US" altLang="zh-TW" b="1" i="1" smtClean="0">
                                        <a:solidFill>
                                          <a:schemeClr val="tx1"/>
                                        </a:solidFill>
                                        <a:latin typeface="Cambria Math" panose="02040503050406030204" pitchFamily="18" charset="0"/>
                                        <a:ea typeface="Cambria Math" panose="02040503050406030204" pitchFamily="18" charset="0"/>
                                      </a:rPr>
                                      <m:t>𝟏</m:t>
                                    </m:r>
                                  </m:sup>
                                </m:sSup>
                                <m:sSup>
                                  <m:sSupPr>
                                    <m:ctrlPr>
                                      <a:rPr lang="en-US" altLang="zh-TW" b="1" i="1" smtClean="0">
                                        <a:solidFill>
                                          <a:schemeClr val="tx1"/>
                                        </a:solidFill>
                                        <a:latin typeface="Cambria Math" panose="02040503050406030204" pitchFamily="18" charset="0"/>
                                        <a:ea typeface="Cambria Math" panose="02040503050406030204" pitchFamily="18" charset="0"/>
                                      </a:rPr>
                                    </m:ctrlPr>
                                  </m:sSupPr>
                                  <m:e>
                                    <m:r>
                                      <a:rPr lang="en-US" altLang="zh-TW" b="1" i="1" smtClean="0">
                                        <a:solidFill>
                                          <a:schemeClr val="tx1"/>
                                        </a:solidFill>
                                        <a:latin typeface="Cambria Math" panose="02040503050406030204" pitchFamily="18" charset="0"/>
                                        <a:ea typeface="Cambria Math" panose="02040503050406030204" pitchFamily="18" charset="0"/>
                                      </a:rPr>
                                      <m:t>𝜷</m:t>
                                    </m:r>
                                  </m:e>
                                  <m:sup>
                                    <m:r>
                                      <a:rPr lang="en-US" altLang="zh-TW" b="1" i="1" smtClean="0">
                                        <a:solidFill>
                                          <a:schemeClr val="tx1"/>
                                        </a:solidFill>
                                        <a:latin typeface="Cambria Math" panose="02040503050406030204" pitchFamily="18" charset="0"/>
                                        <a:ea typeface="Cambria Math" panose="02040503050406030204" pitchFamily="18" charset="0"/>
                                      </a:rPr>
                                      <m:t>′</m:t>
                                    </m:r>
                                  </m:sup>
                                </m:sSup>
                                <m:sSub>
                                  <m:sSubPr>
                                    <m:ctrlPr>
                                      <a:rPr lang="en-US" altLang="zh-TW" b="1" i="1" smtClean="0">
                                        <a:solidFill>
                                          <a:schemeClr val="tx1"/>
                                        </a:solidFill>
                                        <a:latin typeface="Cambria Math" panose="02040503050406030204" pitchFamily="18" charset="0"/>
                                        <a:ea typeface="Cambria Math" panose="02040503050406030204" pitchFamily="18" charset="0"/>
                                      </a:rPr>
                                    </m:ctrlPr>
                                  </m:sSubPr>
                                  <m:e>
                                    <m:r>
                                      <a:rPr lang="en-US" altLang="zh-TW" b="1" i="1" smtClean="0">
                                        <a:solidFill>
                                          <a:schemeClr val="tx1"/>
                                        </a:solidFill>
                                        <a:latin typeface="Cambria Math" panose="02040503050406030204" pitchFamily="18" charset="0"/>
                                        <a:ea typeface="Cambria Math" panose="02040503050406030204" pitchFamily="18" charset="0"/>
                                      </a:rPr>
                                      <m:t>𝝁</m:t>
                                    </m:r>
                                  </m:e>
                                  <m:sub>
                                    <m:r>
                                      <a:rPr lang="en-US" altLang="zh-TW" b="1" i="1" smtClean="0">
                                        <a:solidFill>
                                          <a:schemeClr val="tx1"/>
                                        </a:solidFill>
                                        <a:latin typeface="Cambria Math" panose="02040503050406030204" pitchFamily="18" charset="0"/>
                                        <a:ea typeface="Cambria Math" panose="02040503050406030204" pitchFamily="18" charset="0"/>
                                      </a:rPr>
                                      <m:t>𝟏</m:t>
                                    </m:r>
                                  </m:sub>
                                </m:sSub>
                              </m:oMath>
                            </m:oMathPara>
                          </a14:m>
                          <a:endParaRPr lang="en-US" altLang="zh-TW" b="1" i="1" dirty="0">
                            <a:solidFill>
                              <a:schemeClr val="tx1"/>
                            </a:solidFill>
                            <a:latin typeface="Cambria Math" panose="02040503050406030204" pitchFamily="18" charset="0"/>
                            <a:ea typeface="Microsoft JhengHei"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b="1" i="1" smtClean="0">
                                        <a:solidFill>
                                          <a:schemeClr val="tx1"/>
                                        </a:solidFill>
                                        <a:latin typeface="Cambria Math" panose="02040503050406030204" pitchFamily="18" charset="0"/>
                                        <a:ea typeface="Microsoft JhengHei" panose="020B0604030504040204" pitchFamily="34" charset="-120"/>
                                      </a:rPr>
                                    </m:ctrlPr>
                                  </m:sSubPr>
                                  <m:e>
                                    <m:r>
                                      <a:rPr lang="en-US" altLang="zh-TW" b="1" i="1" smtClean="0">
                                        <a:solidFill>
                                          <a:schemeClr val="tx1"/>
                                        </a:solidFill>
                                        <a:latin typeface="Cambria Math" panose="02040503050406030204" pitchFamily="18" charset="0"/>
                                        <a:ea typeface="Cambria Math" panose="02040503050406030204" pitchFamily="18" charset="0"/>
                                      </a:rPr>
                                      <m:t>𝝆</m:t>
                                    </m:r>
                                  </m:e>
                                  <m:sub>
                                    <m:r>
                                      <a:rPr lang="en-US" altLang="zh-TW" b="1" i="1" smtClean="0">
                                        <a:solidFill>
                                          <a:schemeClr val="tx1"/>
                                        </a:solidFill>
                                        <a:latin typeface="Cambria Math" panose="02040503050406030204" pitchFamily="18" charset="0"/>
                                        <a:ea typeface="Cambria Math" panose="02040503050406030204" pitchFamily="18" charset="0"/>
                                      </a:rPr>
                                      <m:t>𝟎</m:t>
                                    </m:r>
                                  </m:sub>
                                </m:sSub>
                                <m:r>
                                  <a:rPr lang="en-US" altLang="zh-TW" b="1" i="1" smtClean="0">
                                    <a:solidFill>
                                      <a:schemeClr val="tx1"/>
                                    </a:solidFill>
                                    <a:latin typeface="Cambria Math" panose="02040503050406030204" pitchFamily="18" charset="0"/>
                                    <a:ea typeface="Cambria Math" panose="02040503050406030204" pitchFamily="18" charset="0"/>
                                  </a:rPr>
                                  <m:t>=</m:t>
                                </m:r>
                                <m:sSup>
                                  <m:sSupPr>
                                    <m:ctrlPr>
                                      <a:rPr lang="en-US" altLang="zh-TW" b="1" i="1" smtClean="0">
                                        <a:solidFill>
                                          <a:schemeClr val="tx1"/>
                                        </a:solidFill>
                                        <a:latin typeface="Cambria Math" panose="02040503050406030204" pitchFamily="18" charset="0"/>
                                        <a:ea typeface="Cambria Math" panose="02040503050406030204" pitchFamily="18" charset="0"/>
                                      </a:rPr>
                                    </m:ctrlPr>
                                  </m:sSupPr>
                                  <m:e>
                                    <m:d>
                                      <m:dPr>
                                        <m:ctrlPr>
                                          <a:rPr lang="en-US" altLang="zh-TW" b="1" i="1" smtClean="0">
                                            <a:solidFill>
                                              <a:schemeClr val="tx1"/>
                                            </a:solidFill>
                                            <a:latin typeface="Cambria Math" panose="02040503050406030204" pitchFamily="18" charset="0"/>
                                            <a:ea typeface="Cambria Math" panose="02040503050406030204" pitchFamily="18" charset="0"/>
                                          </a:rPr>
                                        </m:ctrlPr>
                                      </m:dPr>
                                      <m:e>
                                        <m:r>
                                          <a:rPr lang="en-US" altLang="zh-TW" b="1" i="1" smtClean="0">
                                            <a:solidFill>
                                              <a:schemeClr val="tx1"/>
                                            </a:solidFill>
                                            <a:latin typeface="Cambria Math" panose="02040503050406030204" pitchFamily="18" charset="0"/>
                                            <a:ea typeface="Cambria Math" panose="02040503050406030204" pitchFamily="18" charset="0"/>
                                          </a:rPr>
                                          <m:t>−</m:t>
                                        </m:r>
                                        <m:sSup>
                                          <m:sSupPr>
                                            <m:ctrlPr>
                                              <a:rPr lang="en-US" altLang="zh-TW" b="1" i="1" smtClean="0">
                                                <a:solidFill>
                                                  <a:schemeClr val="tx1"/>
                                                </a:solidFill>
                                                <a:latin typeface="Cambria Math" panose="02040503050406030204" pitchFamily="18" charset="0"/>
                                                <a:ea typeface="Cambria Math" panose="02040503050406030204" pitchFamily="18" charset="0"/>
                                              </a:rPr>
                                            </m:ctrlPr>
                                          </m:sSupPr>
                                          <m:e>
                                            <m:r>
                                              <a:rPr lang="en-US" altLang="zh-TW" b="1" i="1" smtClean="0">
                                                <a:solidFill>
                                                  <a:schemeClr val="tx1"/>
                                                </a:solidFill>
                                                <a:latin typeface="Cambria Math" panose="02040503050406030204" pitchFamily="18" charset="0"/>
                                                <a:ea typeface="Cambria Math" panose="02040503050406030204" pitchFamily="18" charset="0"/>
                                              </a:rPr>
                                              <m:t>𝜷</m:t>
                                            </m:r>
                                          </m:e>
                                          <m:sup>
                                            <m:r>
                                              <a:rPr lang="en-US" altLang="zh-TW" b="1" i="1" smtClean="0">
                                                <a:solidFill>
                                                  <a:schemeClr val="tx1"/>
                                                </a:solidFill>
                                                <a:latin typeface="Cambria Math" panose="02040503050406030204" pitchFamily="18" charset="0"/>
                                                <a:ea typeface="Cambria Math" panose="02040503050406030204" pitchFamily="18" charset="0"/>
                                              </a:rPr>
                                              <m:t>′</m:t>
                                            </m:r>
                                          </m:sup>
                                        </m:sSup>
                                        <m:r>
                                          <a:rPr lang="en-US" altLang="zh-TW" b="1" i="1" smtClean="0">
                                            <a:solidFill>
                                              <a:schemeClr val="tx1"/>
                                            </a:solidFill>
                                            <a:latin typeface="Cambria Math" panose="02040503050406030204" pitchFamily="18" charset="0"/>
                                            <a:ea typeface="Cambria Math" panose="02040503050406030204" pitchFamily="18" charset="0"/>
                                          </a:rPr>
                                          <m:t>𝜶</m:t>
                                        </m:r>
                                      </m:e>
                                    </m:d>
                                  </m:e>
                                  <m:sup>
                                    <m:r>
                                      <a:rPr lang="en-US" altLang="zh-TW" b="1" i="1" smtClean="0">
                                        <a:solidFill>
                                          <a:schemeClr val="tx1"/>
                                        </a:solidFill>
                                        <a:latin typeface="Cambria Math" panose="02040503050406030204" pitchFamily="18" charset="0"/>
                                        <a:ea typeface="Cambria Math" panose="02040503050406030204" pitchFamily="18" charset="0"/>
                                      </a:rPr>
                                      <m:t>−</m:t>
                                    </m:r>
                                    <m:r>
                                      <a:rPr lang="en-US" altLang="zh-TW" b="1" i="1" smtClean="0">
                                        <a:solidFill>
                                          <a:schemeClr val="tx1"/>
                                        </a:solidFill>
                                        <a:latin typeface="Cambria Math" panose="02040503050406030204" pitchFamily="18" charset="0"/>
                                        <a:ea typeface="Cambria Math" panose="02040503050406030204" pitchFamily="18" charset="0"/>
                                      </a:rPr>
                                      <m:t>𝟏</m:t>
                                    </m:r>
                                  </m:sup>
                                </m:sSup>
                                <m:r>
                                  <a:rPr lang="en-US" altLang="zh-TW" b="1" i="1" smtClean="0">
                                    <a:solidFill>
                                      <a:schemeClr val="tx1"/>
                                    </a:solidFill>
                                    <a:latin typeface="Cambria Math" panose="02040503050406030204" pitchFamily="18" charset="0"/>
                                    <a:ea typeface="Cambria Math" panose="02040503050406030204" pitchFamily="18" charset="0"/>
                                  </a:rPr>
                                  <m:t>(</m:t>
                                </m:r>
                                <m:sSup>
                                  <m:sSupPr>
                                    <m:ctrlPr>
                                      <a:rPr lang="en-US" altLang="zh-TW" b="1" i="1" smtClean="0">
                                        <a:solidFill>
                                          <a:schemeClr val="tx1"/>
                                        </a:solidFill>
                                        <a:latin typeface="Cambria Math" panose="02040503050406030204" pitchFamily="18" charset="0"/>
                                        <a:ea typeface="Cambria Math" panose="02040503050406030204" pitchFamily="18" charset="0"/>
                                      </a:rPr>
                                    </m:ctrlPr>
                                  </m:sSupPr>
                                  <m:e>
                                    <m:r>
                                      <a:rPr lang="en-US" altLang="zh-TW" b="1" i="1" smtClean="0">
                                        <a:solidFill>
                                          <a:schemeClr val="tx1"/>
                                        </a:solidFill>
                                        <a:latin typeface="Cambria Math" panose="02040503050406030204" pitchFamily="18" charset="0"/>
                                        <a:ea typeface="Cambria Math" panose="02040503050406030204" pitchFamily="18" charset="0"/>
                                      </a:rPr>
                                      <m:t>𝜷</m:t>
                                    </m:r>
                                  </m:e>
                                  <m:sup>
                                    <m:r>
                                      <a:rPr lang="en-US" altLang="zh-TW" b="1" i="1" smtClean="0">
                                        <a:solidFill>
                                          <a:schemeClr val="tx1"/>
                                        </a:solidFill>
                                        <a:latin typeface="Cambria Math" panose="02040503050406030204" pitchFamily="18" charset="0"/>
                                        <a:ea typeface="Cambria Math" panose="02040503050406030204" pitchFamily="18" charset="0"/>
                                      </a:rPr>
                                      <m:t>′</m:t>
                                    </m:r>
                                  </m:sup>
                                </m:sSup>
                                <m:sSub>
                                  <m:sSubPr>
                                    <m:ctrlPr>
                                      <a:rPr lang="en-US" altLang="zh-TW" b="1" i="1" smtClean="0">
                                        <a:solidFill>
                                          <a:schemeClr val="tx1"/>
                                        </a:solidFill>
                                        <a:latin typeface="Cambria Math" panose="02040503050406030204" pitchFamily="18" charset="0"/>
                                        <a:ea typeface="Cambria Math" panose="02040503050406030204" pitchFamily="18" charset="0"/>
                                      </a:rPr>
                                    </m:ctrlPr>
                                  </m:sSubPr>
                                  <m:e>
                                    <m:r>
                                      <a:rPr lang="en-US" altLang="zh-TW" b="1" i="1" smtClean="0">
                                        <a:solidFill>
                                          <a:schemeClr val="tx1"/>
                                        </a:solidFill>
                                        <a:latin typeface="Cambria Math" panose="02040503050406030204" pitchFamily="18" charset="0"/>
                                        <a:ea typeface="Cambria Math" panose="02040503050406030204" pitchFamily="18" charset="0"/>
                                      </a:rPr>
                                      <m:t>𝝁</m:t>
                                    </m:r>
                                  </m:e>
                                  <m:sub>
                                    <m:r>
                                      <a:rPr lang="en-US" altLang="zh-TW" b="1" i="1" smtClean="0">
                                        <a:solidFill>
                                          <a:schemeClr val="tx1"/>
                                        </a:solidFill>
                                        <a:latin typeface="Cambria Math" panose="02040503050406030204" pitchFamily="18" charset="0"/>
                                        <a:ea typeface="Cambria Math" panose="02040503050406030204" pitchFamily="18" charset="0"/>
                                      </a:rPr>
                                      <m:t>𝟎</m:t>
                                    </m:r>
                                  </m:sub>
                                </m:sSub>
                                <m:r>
                                  <a:rPr lang="en-US" altLang="zh-TW" b="1" i="1" smtClean="0">
                                    <a:solidFill>
                                      <a:srgbClr val="FF0000"/>
                                    </a:solidFill>
                                    <a:latin typeface="Cambria Math" panose="02040503050406030204" pitchFamily="18" charset="0"/>
                                    <a:ea typeface="Cambria Math" panose="02040503050406030204" pitchFamily="18" charset="0"/>
                                  </a:rPr>
                                  <m:t>−(</m:t>
                                </m:r>
                                <m:r>
                                  <a:rPr lang="en-US" altLang="zh-TW" b="1" i="1" smtClean="0">
                                    <a:solidFill>
                                      <a:srgbClr val="FF0000"/>
                                    </a:solidFill>
                                    <a:latin typeface="Cambria Math" panose="02040503050406030204" pitchFamily="18" charset="0"/>
                                    <a:ea typeface="Cambria Math" panose="02040503050406030204" pitchFamily="18" charset="0"/>
                                  </a:rPr>
                                  <m:t>𝑰</m:t>
                                </m:r>
                                <m:r>
                                  <a:rPr lang="en-US" altLang="zh-TW" b="1" i="1" smtClean="0">
                                    <a:solidFill>
                                      <a:srgbClr val="FF0000"/>
                                    </a:solidFill>
                                    <a:latin typeface="Cambria Math" panose="02040503050406030204" pitchFamily="18" charset="0"/>
                                    <a:ea typeface="Cambria Math" panose="02040503050406030204" pitchFamily="18" charset="0"/>
                                  </a:rPr>
                                  <m:t>+</m:t>
                                </m:r>
                                <m:sSup>
                                  <m:sSupPr>
                                    <m:ctrlPr>
                                      <a:rPr lang="en-US" altLang="zh-TW" b="1" i="1" smtClean="0">
                                        <a:solidFill>
                                          <a:srgbClr val="FF0000"/>
                                        </a:solidFill>
                                        <a:latin typeface="Cambria Math" panose="02040503050406030204" pitchFamily="18" charset="0"/>
                                        <a:ea typeface="Cambria Math" panose="02040503050406030204" pitchFamily="18" charset="0"/>
                                      </a:rPr>
                                    </m:ctrlPr>
                                  </m:sSupPr>
                                  <m:e>
                                    <m:r>
                                      <a:rPr lang="en-US" altLang="zh-TW" b="1" i="1" smtClean="0">
                                        <a:solidFill>
                                          <a:srgbClr val="FF0000"/>
                                        </a:solidFill>
                                        <a:latin typeface="Cambria Math" panose="02040503050406030204" pitchFamily="18" charset="0"/>
                                        <a:ea typeface="Cambria Math" panose="02040503050406030204" pitchFamily="18" charset="0"/>
                                      </a:rPr>
                                      <m:t>𝜷</m:t>
                                    </m:r>
                                  </m:e>
                                  <m:sup>
                                    <m:r>
                                      <a:rPr lang="en-US" altLang="zh-TW" b="1" i="1" smtClean="0">
                                        <a:solidFill>
                                          <a:srgbClr val="FF0000"/>
                                        </a:solidFill>
                                        <a:latin typeface="Cambria Math" panose="02040503050406030204" pitchFamily="18" charset="0"/>
                                        <a:ea typeface="Cambria Math" panose="02040503050406030204" pitchFamily="18" charset="0"/>
                                      </a:rPr>
                                      <m:t>′</m:t>
                                    </m:r>
                                  </m:sup>
                                </m:sSup>
                                <m:r>
                                  <a:rPr lang="en-US" altLang="zh-TW" b="1" i="1" smtClean="0">
                                    <a:solidFill>
                                      <a:srgbClr val="FF0000"/>
                                    </a:solidFill>
                                    <a:latin typeface="Cambria Math" panose="02040503050406030204" pitchFamily="18" charset="0"/>
                                    <a:ea typeface="Cambria Math" panose="02040503050406030204" pitchFamily="18" charset="0"/>
                                  </a:rPr>
                                  <m:t>𝜶</m:t>
                                </m:r>
                                <m:r>
                                  <a:rPr lang="en-US" altLang="zh-TW" b="1" i="1" smtClean="0">
                                    <a:solidFill>
                                      <a:srgbClr val="FF0000"/>
                                    </a:solidFill>
                                    <a:latin typeface="Cambria Math" panose="02040503050406030204" pitchFamily="18" charset="0"/>
                                    <a:ea typeface="Cambria Math" panose="02040503050406030204" pitchFamily="18" charset="0"/>
                                  </a:rPr>
                                  <m:t>)</m:t>
                                </m:r>
                                <m:sSub>
                                  <m:sSubPr>
                                    <m:ctrlPr>
                                      <a:rPr lang="en-US" altLang="zh-TW" b="1" i="1" smtClean="0">
                                        <a:solidFill>
                                          <a:srgbClr val="FF0000"/>
                                        </a:solidFill>
                                        <a:latin typeface="Cambria Math" panose="02040503050406030204" pitchFamily="18" charset="0"/>
                                        <a:ea typeface="Cambria Math" panose="02040503050406030204" pitchFamily="18" charset="0"/>
                                      </a:rPr>
                                    </m:ctrlPr>
                                  </m:sSubPr>
                                  <m:e>
                                    <m:r>
                                      <a:rPr lang="en-US" altLang="zh-TW" b="1" i="1" smtClean="0">
                                        <a:solidFill>
                                          <a:srgbClr val="FF0000"/>
                                        </a:solidFill>
                                        <a:latin typeface="Cambria Math" panose="02040503050406030204" pitchFamily="18" charset="0"/>
                                        <a:ea typeface="Cambria Math" panose="02040503050406030204" pitchFamily="18" charset="0"/>
                                      </a:rPr>
                                      <m:t>𝝆</m:t>
                                    </m:r>
                                  </m:e>
                                  <m:sub>
                                    <m:r>
                                      <a:rPr lang="en-US" altLang="zh-TW" b="1" i="1" smtClean="0">
                                        <a:solidFill>
                                          <a:srgbClr val="FF0000"/>
                                        </a:solidFill>
                                        <a:latin typeface="Cambria Math" panose="02040503050406030204" pitchFamily="18" charset="0"/>
                                        <a:ea typeface="Cambria Math" panose="02040503050406030204" pitchFamily="18" charset="0"/>
                                      </a:rPr>
                                      <m:t>𝟏</m:t>
                                    </m:r>
                                  </m:sub>
                                </m:sSub>
                                <m:r>
                                  <a:rPr lang="en-US" altLang="zh-TW" b="1" i="1" smtClean="0">
                                    <a:solidFill>
                                      <a:schemeClr val="tx1"/>
                                    </a:solidFill>
                                    <a:latin typeface="Cambria Math" panose="02040503050406030204" pitchFamily="18" charset="0"/>
                                    <a:ea typeface="Cambria Math" panose="02040503050406030204" pitchFamily="18" charset="0"/>
                                  </a:rPr>
                                  <m:t>)</m:t>
                                </m:r>
                              </m:oMath>
                            </m:oMathPara>
                          </a14:m>
                          <a:endParaRPr lang="en-US" altLang="zh-TW" b="1" i="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68453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b="1" i="1" smtClean="0">
                                        <a:solidFill>
                                          <a:schemeClr val="tx1"/>
                                        </a:solidFill>
                                        <a:latin typeface="Cambria Math" panose="02040503050406030204" pitchFamily="18" charset="0"/>
                                        <a:ea typeface="Cambria Math" panose="02040503050406030204" pitchFamily="18" charset="0"/>
                                      </a:rPr>
                                    </m:ctrlPr>
                                  </m:sSubPr>
                                  <m:e>
                                    <m:r>
                                      <a:rPr lang="en-US" altLang="zh-TW" b="1" i="1" smtClean="0">
                                        <a:solidFill>
                                          <a:schemeClr val="tx1"/>
                                        </a:solidFill>
                                        <a:latin typeface="Cambria Math" panose="02040503050406030204" pitchFamily="18" charset="0"/>
                                        <a:ea typeface="Cambria Math" panose="02040503050406030204" pitchFamily="18" charset="0"/>
                                      </a:rPr>
                                      <m:t>𝝆</m:t>
                                    </m:r>
                                  </m:e>
                                  <m:sub>
                                    <m:r>
                                      <a:rPr lang="en-US" altLang="zh-TW" b="1" i="1" smtClean="0">
                                        <a:solidFill>
                                          <a:schemeClr val="tx1"/>
                                        </a:solidFill>
                                        <a:latin typeface="Cambria Math" panose="02040503050406030204" pitchFamily="18" charset="0"/>
                                        <a:ea typeface="Cambria Math" panose="02040503050406030204" pitchFamily="18" charset="0"/>
                                      </a:rPr>
                                      <m:t>𝟏</m:t>
                                    </m:r>
                                  </m:sub>
                                </m:sSub>
                                <m:r>
                                  <a:rPr lang="en-US" altLang="zh-TW" b="1" i="1" smtClean="0">
                                    <a:solidFill>
                                      <a:schemeClr val="tx1"/>
                                    </a:solidFill>
                                    <a:latin typeface="Cambria Math" panose="02040503050406030204" pitchFamily="18" charset="0"/>
                                    <a:ea typeface="Cambria Math" panose="02040503050406030204" pitchFamily="18" charset="0"/>
                                  </a:rPr>
                                  <m:t>=</m:t>
                                </m:r>
                                <m:sSup>
                                  <m:sSupPr>
                                    <m:ctrlPr>
                                      <a:rPr lang="en-US" altLang="zh-TW" b="1" i="1" smtClean="0">
                                        <a:solidFill>
                                          <a:schemeClr val="tx1"/>
                                        </a:solidFill>
                                        <a:latin typeface="Cambria Math" panose="02040503050406030204" pitchFamily="18" charset="0"/>
                                        <a:ea typeface="Cambria Math" panose="02040503050406030204" pitchFamily="18" charset="0"/>
                                      </a:rPr>
                                    </m:ctrlPr>
                                  </m:sSupPr>
                                  <m:e>
                                    <m:d>
                                      <m:dPr>
                                        <m:ctrlPr>
                                          <a:rPr lang="en-US" altLang="zh-TW" b="1" i="1" smtClean="0">
                                            <a:solidFill>
                                              <a:schemeClr val="tx1"/>
                                            </a:solidFill>
                                            <a:latin typeface="Cambria Math" panose="02040503050406030204" pitchFamily="18" charset="0"/>
                                            <a:ea typeface="Cambria Math" panose="02040503050406030204" pitchFamily="18" charset="0"/>
                                          </a:rPr>
                                        </m:ctrlPr>
                                      </m:dPr>
                                      <m:e>
                                        <m:r>
                                          <a:rPr lang="en-US" altLang="zh-TW" b="1" i="1" smtClean="0">
                                            <a:solidFill>
                                              <a:schemeClr val="tx1"/>
                                            </a:solidFill>
                                            <a:latin typeface="Cambria Math" panose="02040503050406030204" pitchFamily="18" charset="0"/>
                                            <a:ea typeface="Cambria Math" panose="02040503050406030204" pitchFamily="18" charset="0"/>
                                          </a:rPr>
                                          <m:t>−</m:t>
                                        </m:r>
                                        <m:sSup>
                                          <m:sSupPr>
                                            <m:ctrlPr>
                                              <a:rPr lang="en-US" altLang="zh-TW" b="1" i="1" smtClean="0">
                                                <a:solidFill>
                                                  <a:schemeClr val="tx1"/>
                                                </a:solidFill>
                                                <a:latin typeface="Cambria Math" panose="02040503050406030204" pitchFamily="18" charset="0"/>
                                                <a:ea typeface="Cambria Math" panose="02040503050406030204" pitchFamily="18" charset="0"/>
                                              </a:rPr>
                                            </m:ctrlPr>
                                          </m:sSupPr>
                                          <m:e>
                                            <m:r>
                                              <a:rPr lang="en-US" altLang="zh-TW" b="1" i="1" smtClean="0">
                                                <a:solidFill>
                                                  <a:schemeClr val="tx1"/>
                                                </a:solidFill>
                                                <a:latin typeface="Cambria Math" panose="02040503050406030204" pitchFamily="18" charset="0"/>
                                                <a:ea typeface="Cambria Math" panose="02040503050406030204" pitchFamily="18" charset="0"/>
                                              </a:rPr>
                                              <m:t>𝜷</m:t>
                                            </m:r>
                                          </m:e>
                                          <m:sup>
                                            <m:r>
                                              <a:rPr lang="en-US" altLang="zh-TW" b="1" i="1" smtClean="0">
                                                <a:solidFill>
                                                  <a:schemeClr val="tx1"/>
                                                </a:solidFill>
                                                <a:latin typeface="Cambria Math" panose="02040503050406030204" pitchFamily="18" charset="0"/>
                                                <a:ea typeface="Cambria Math" panose="02040503050406030204" pitchFamily="18" charset="0"/>
                                              </a:rPr>
                                              <m:t>′</m:t>
                                            </m:r>
                                          </m:sup>
                                        </m:sSup>
                                        <m:r>
                                          <a:rPr lang="en-US" altLang="zh-TW" b="1" i="1" smtClean="0">
                                            <a:solidFill>
                                              <a:schemeClr val="tx1"/>
                                            </a:solidFill>
                                            <a:latin typeface="Cambria Math" panose="02040503050406030204" pitchFamily="18" charset="0"/>
                                            <a:ea typeface="Cambria Math" panose="02040503050406030204" pitchFamily="18" charset="0"/>
                                          </a:rPr>
                                          <m:t>𝜶</m:t>
                                        </m:r>
                                      </m:e>
                                    </m:d>
                                  </m:e>
                                  <m:sup>
                                    <m:r>
                                      <a:rPr lang="en-US" altLang="zh-TW" b="1" i="1" smtClean="0">
                                        <a:solidFill>
                                          <a:schemeClr val="tx1"/>
                                        </a:solidFill>
                                        <a:latin typeface="Cambria Math" panose="02040503050406030204" pitchFamily="18" charset="0"/>
                                        <a:ea typeface="Cambria Math" panose="02040503050406030204" pitchFamily="18" charset="0"/>
                                      </a:rPr>
                                      <m:t>−</m:t>
                                    </m:r>
                                    <m:r>
                                      <a:rPr lang="en-US" altLang="zh-TW" b="1" i="1" smtClean="0">
                                        <a:solidFill>
                                          <a:schemeClr val="tx1"/>
                                        </a:solidFill>
                                        <a:latin typeface="Cambria Math" panose="02040503050406030204" pitchFamily="18" charset="0"/>
                                        <a:ea typeface="Cambria Math" panose="02040503050406030204" pitchFamily="18" charset="0"/>
                                      </a:rPr>
                                      <m:t>𝟏</m:t>
                                    </m:r>
                                  </m:sup>
                                </m:sSup>
                                <m:sSup>
                                  <m:sSupPr>
                                    <m:ctrlPr>
                                      <a:rPr lang="en-US" altLang="zh-TW" b="1" i="1" smtClean="0">
                                        <a:solidFill>
                                          <a:schemeClr val="tx1"/>
                                        </a:solidFill>
                                        <a:latin typeface="Cambria Math" panose="02040503050406030204" pitchFamily="18" charset="0"/>
                                        <a:ea typeface="Cambria Math" panose="02040503050406030204" pitchFamily="18" charset="0"/>
                                      </a:rPr>
                                    </m:ctrlPr>
                                  </m:sSupPr>
                                  <m:e>
                                    <m:r>
                                      <a:rPr lang="en-US" altLang="zh-TW" b="1" i="1" smtClean="0">
                                        <a:solidFill>
                                          <a:schemeClr val="tx1"/>
                                        </a:solidFill>
                                        <a:latin typeface="Cambria Math" panose="02040503050406030204" pitchFamily="18" charset="0"/>
                                        <a:ea typeface="Cambria Math" panose="02040503050406030204" pitchFamily="18" charset="0"/>
                                      </a:rPr>
                                      <m:t>𝜷</m:t>
                                    </m:r>
                                  </m:e>
                                  <m:sup>
                                    <m:r>
                                      <a:rPr lang="en-US" altLang="zh-TW" b="1" i="1" smtClean="0">
                                        <a:solidFill>
                                          <a:schemeClr val="tx1"/>
                                        </a:solidFill>
                                        <a:latin typeface="Cambria Math" panose="02040503050406030204" pitchFamily="18" charset="0"/>
                                        <a:ea typeface="Cambria Math" panose="02040503050406030204" pitchFamily="18" charset="0"/>
                                      </a:rPr>
                                      <m:t>′</m:t>
                                    </m:r>
                                  </m:sup>
                                </m:sSup>
                                <m:sSub>
                                  <m:sSubPr>
                                    <m:ctrlPr>
                                      <a:rPr lang="en-US" altLang="zh-TW" b="1" i="1" smtClean="0">
                                        <a:solidFill>
                                          <a:schemeClr val="tx1"/>
                                        </a:solidFill>
                                        <a:latin typeface="Cambria Math" panose="02040503050406030204" pitchFamily="18" charset="0"/>
                                        <a:ea typeface="Cambria Math" panose="02040503050406030204" pitchFamily="18" charset="0"/>
                                      </a:rPr>
                                    </m:ctrlPr>
                                  </m:sSubPr>
                                  <m:e>
                                    <m:r>
                                      <a:rPr lang="en-US" altLang="zh-TW" b="1" i="1" smtClean="0">
                                        <a:solidFill>
                                          <a:schemeClr val="tx1"/>
                                        </a:solidFill>
                                        <a:latin typeface="Cambria Math" panose="02040503050406030204" pitchFamily="18" charset="0"/>
                                        <a:ea typeface="Cambria Math" panose="02040503050406030204" pitchFamily="18" charset="0"/>
                                      </a:rPr>
                                      <m:t>𝝁</m:t>
                                    </m:r>
                                  </m:e>
                                  <m:sub>
                                    <m:r>
                                      <a:rPr lang="en-US" altLang="zh-TW" b="1" i="1" smtClean="0">
                                        <a:solidFill>
                                          <a:schemeClr val="tx1"/>
                                        </a:solidFill>
                                        <a:latin typeface="Cambria Math" panose="02040503050406030204" pitchFamily="18" charset="0"/>
                                        <a:ea typeface="Cambria Math" panose="02040503050406030204" pitchFamily="18" charset="0"/>
                                      </a:rPr>
                                      <m:t>𝟏</m:t>
                                    </m:r>
                                  </m:sub>
                                </m:sSub>
                              </m:oMath>
                            </m:oMathPara>
                          </a14:m>
                          <a:endParaRPr lang="en-US" altLang="zh-TW" b="1" i="1" dirty="0">
                            <a:solidFill>
                              <a:schemeClr val="tx1"/>
                            </a:solidFill>
                            <a:latin typeface="Cambria Math" panose="02040503050406030204" pitchFamily="18" charset="0"/>
                            <a:ea typeface="Microsoft JhengHei" panose="020B0604030504040204" pitchFamily="34" charset="-120"/>
                          </a:endParaRPr>
                        </a:p>
                        <a:p>
                          <a:pPr marL="0" marR="0" lvl="0" indent="0" algn="ctr" defTabSz="68453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altLang="zh-TW" b="1" i="1" smtClean="0">
                                        <a:solidFill>
                                          <a:schemeClr val="tx1"/>
                                        </a:solidFill>
                                        <a:latin typeface="Cambria Math" panose="02040503050406030204" pitchFamily="18" charset="0"/>
                                        <a:ea typeface="Microsoft JhengHei" panose="020B0604030504040204" pitchFamily="34" charset="-120"/>
                                      </a:rPr>
                                    </m:ctrlPr>
                                  </m:sSubPr>
                                  <m:e>
                                    <m:r>
                                      <a:rPr lang="en-US" altLang="zh-TW" b="1" i="1" smtClean="0">
                                        <a:solidFill>
                                          <a:schemeClr val="tx1"/>
                                        </a:solidFill>
                                        <a:latin typeface="Cambria Math" panose="02040503050406030204" pitchFamily="18" charset="0"/>
                                        <a:ea typeface="Cambria Math" panose="02040503050406030204" pitchFamily="18" charset="0"/>
                                      </a:rPr>
                                      <m:t>𝝆</m:t>
                                    </m:r>
                                  </m:e>
                                  <m:sub>
                                    <m:r>
                                      <a:rPr lang="en-US" altLang="zh-TW" b="1" i="1" smtClean="0">
                                        <a:solidFill>
                                          <a:schemeClr val="tx1"/>
                                        </a:solidFill>
                                        <a:latin typeface="Cambria Math" panose="02040503050406030204" pitchFamily="18" charset="0"/>
                                        <a:ea typeface="Cambria Math" panose="02040503050406030204" pitchFamily="18" charset="0"/>
                                      </a:rPr>
                                      <m:t>𝟎</m:t>
                                    </m:r>
                                  </m:sub>
                                </m:sSub>
                                <m:r>
                                  <a:rPr lang="en-US" altLang="zh-TW" b="1" i="1" smtClean="0">
                                    <a:solidFill>
                                      <a:schemeClr val="tx1"/>
                                    </a:solidFill>
                                    <a:latin typeface="Cambria Math" panose="02040503050406030204" pitchFamily="18" charset="0"/>
                                    <a:ea typeface="Cambria Math" panose="02040503050406030204" pitchFamily="18" charset="0"/>
                                  </a:rPr>
                                  <m:t>=</m:t>
                                </m:r>
                                <m:sSup>
                                  <m:sSupPr>
                                    <m:ctrlPr>
                                      <a:rPr lang="en-US" altLang="zh-TW" b="1" i="1" smtClean="0">
                                        <a:solidFill>
                                          <a:schemeClr val="tx1"/>
                                        </a:solidFill>
                                        <a:latin typeface="Cambria Math" panose="02040503050406030204" pitchFamily="18" charset="0"/>
                                        <a:ea typeface="Cambria Math" panose="02040503050406030204" pitchFamily="18" charset="0"/>
                                      </a:rPr>
                                    </m:ctrlPr>
                                  </m:sSupPr>
                                  <m:e>
                                    <m:d>
                                      <m:dPr>
                                        <m:ctrlPr>
                                          <a:rPr lang="en-US" altLang="zh-TW" b="1" i="1" smtClean="0">
                                            <a:solidFill>
                                              <a:schemeClr val="tx1"/>
                                            </a:solidFill>
                                            <a:latin typeface="Cambria Math" panose="02040503050406030204" pitchFamily="18" charset="0"/>
                                            <a:ea typeface="Cambria Math" panose="02040503050406030204" pitchFamily="18" charset="0"/>
                                          </a:rPr>
                                        </m:ctrlPr>
                                      </m:dPr>
                                      <m:e>
                                        <m:r>
                                          <a:rPr lang="en-US" altLang="zh-TW" b="1" i="1" smtClean="0">
                                            <a:solidFill>
                                              <a:schemeClr val="tx1"/>
                                            </a:solidFill>
                                            <a:latin typeface="Cambria Math" panose="02040503050406030204" pitchFamily="18" charset="0"/>
                                            <a:ea typeface="Cambria Math" panose="02040503050406030204" pitchFamily="18" charset="0"/>
                                          </a:rPr>
                                          <m:t>−</m:t>
                                        </m:r>
                                        <m:sSup>
                                          <m:sSupPr>
                                            <m:ctrlPr>
                                              <a:rPr lang="en-US" altLang="zh-TW" b="1" i="1" smtClean="0">
                                                <a:solidFill>
                                                  <a:schemeClr val="tx1"/>
                                                </a:solidFill>
                                                <a:latin typeface="Cambria Math" panose="02040503050406030204" pitchFamily="18" charset="0"/>
                                                <a:ea typeface="Cambria Math" panose="02040503050406030204" pitchFamily="18" charset="0"/>
                                              </a:rPr>
                                            </m:ctrlPr>
                                          </m:sSupPr>
                                          <m:e>
                                            <m:r>
                                              <a:rPr lang="en-US" altLang="zh-TW" b="1" i="1" smtClean="0">
                                                <a:solidFill>
                                                  <a:schemeClr val="tx1"/>
                                                </a:solidFill>
                                                <a:latin typeface="Cambria Math" panose="02040503050406030204" pitchFamily="18" charset="0"/>
                                                <a:ea typeface="Cambria Math" panose="02040503050406030204" pitchFamily="18" charset="0"/>
                                              </a:rPr>
                                              <m:t>𝜷</m:t>
                                            </m:r>
                                          </m:e>
                                          <m:sup>
                                            <m:r>
                                              <a:rPr lang="en-US" altLang="zh-TW" b="1" i="1" smtClean="0">
                                                <a:solidFill>
                                                  <a:schemeClr val="tx1"/>
                                                </a:solidFill>
                                                <a:latin typeface="Cambria Math" panose="02040503050406030204" pitchFamily="18" charset="0"/>
                                                <a:ea typeface="Cambria Math" panose="02040503050406030204" pitchFamily="18" charset="0"/>
                                              </a:rPr>
                                              <m:t>′</m:t>
                                            </m:r>
                                          </m:sup>
                                        </m:sSup>
                                        <m:r>
                                          <a:rPr lang="en-US" altLang="zh-TW" b="1" i="1" smtClean="0">
                                            <a:solidFill>
                                              <a:schemeClr val="tx1"/>
                                            </a:solidFill>
                                            <a:latin typeface="Cambria Math" panose="02040503050406030204" pitchFamily="18" charset="0"/>
                                            <a:ea typeface="Cambria Math" panose="02040503050406030204" pitchFamily="18" charset="0"/>
                                          </a:rPr>
                                          <m:t>𝜶</m:t>
                                        </m:r>
                                      </m:e>
                                    </m:d>
                                  </m:e>
                                  <m:sup>
                                    <m:r>
                                      <a:rPr lang="en-US" altLang="zh-TW" b="1" i="1" smtClean="0">
                                        <a:solidFill>
                                          <a:schemeClr val="tx1"/>
                                        </a:solidFill>
                                        <a:latin typeface="Cambria Math" panose="02040503050406030204" pitchFamily="18" charset="0"/>
                                        <a:ea typeface="Cambria Math" panose="02040503050406030204" pitchFamily="18" charset="0"/>
                                      </a:rPr>
                                      <m:t>−</m:t>
                                    </m:r>
                                    <m:r>
                                      <a:rPr lang="en-US" altLang="zh-TW" b="1" i="1" smtClean="0">
                                        <a:solidFill>
                                          <a:schemeClr val="tx1"/>
                                        </a:solidFill>
                                        <a:latin typeface="Cambria Math" panose="02040503050406030204" pitchFamily="18" charset="0"/>
                                        <a:ea typeface="Cambria Math" panose="02040503050406030204" pitchFamily="18" charset="0"/>
                                      </a:rPr>
                                      <m:t>𝟏</m:t>
                                    </m:r>
                                  </m:sup>
                                </m:sSup>
                                <m:sSup>
                                  <m:sSupPr>
                                    <m:ctrlPr>
                                      <a:rPr lang="en-US" altLang="zh-TW" b="1" i="1" smtClean="0">
                                        <a:solidFill>
                                          <a:schemeClr val="tx1"/>
                                        </a:solidFill>
                                        <a:latin typeface="Cambria Math" panose="02040503050406030204" pitchFamily="18" charset="0"/>
                                        <a:ea typeface="Cambria Math" panose="02040503050406030204" pitchFamily="18" charset="0"/>
                                      </a:rPr>
                                    </m:ctrlPr>
                                  </m:sSupPr>
                                  <m:e>
                                    <m:r>
                                      <a:rPr lang="en-US" altLang="zh-TW" b="1" i="1" smtClean="0">
                                        <a:solidFill>
                                          <a:schemeClr val="tx1"/>
                                        </a:solidFill>
                                        <a:latin typeface="Cambria Math" panose="02040503050406030204" pitchFamily="18" charset="0"/>
                                        <a:ea typeface="Cambria Math" panose="02040503050406030204" pitchFamily="18" charset="0"/>
                                      </a:rPr>
                                      <m:t>𝜷</m:t>
                                    </m:r>
                                  </m:e>
                                  <m:sup>
                                    <m:r>
                                      <a:rPr lang="en-US" altLang="zh-TW" b="1" i="1" smtClean="0">
                                        <a:solidFill>
                                          <a:schemeClr val="tx1"/>
                                        </a:solidFill>
                                        <a:latin typeface="Cambria Math" panose="02040503050406030204" pitchFamily="18" charset="0"/>
                                        <a:ea typeface="Cambria Math" panose="02040503050406030204" pitchFamily="18" charset="0"/>
                                      </a:rPr>
                                      <m:t>′</m:t>
                                    </m:r>
                                  </m:sup>
                                </m:sSup>
                                <m:sSub>
                                  <m:sSubPr>
                                    <m:ctrlPr>
                                      <a:rPr lang="en-US" altLang="zh-TW" b="1" i="1" smtClean="0">
                                        <a:solidFill>
                                          <a:schemeClr val="tx1"/>
                                        </a:solidFill>
                                        <a:latin typeface="Cambria Math" panose="02040503050406030204" pitchFamily="18" charset="0"/>
                                        <a:ea typeface="Cambria Math" panose="02040503050406030204" pitchFamily="18" charset="0"/>
                                      </a:rPr>
                                    </m:ctrlPr>
                                  </m:sSubPr>
                                  <m:e>
                                    <m:r>
                                      <a:rPr lang="en-US" altLang="zh-TW" b="1" i="1" smtClean="0">
                                        <a:solidFill>
                                          <a:schemeClr val="tx1"/>
                                        </a:solidFill>
                                        <a:latin typeface="Cambria Math" panose="02040503050406030204" pitchFamily="18" charset="0"/>
                                        <a:ea typeface="Cambria Math" panose="02040503050406030204" pitchFamily="18" charset="0"/>
                                      </a:rPr>
                                      <m:t>𝝁</m:t>
                                    </m:r>
                                  </m:e>
                                  <m:sub>
                                    <m:r>
                                      <a:rPr lang="en-US" altLang="zh-TW" b="1" i="1" smtClean="0">
                                        <a:solidFill>
                                          <a:schemeClr val="tx1"/>
                                        </a:solidFill>
                                        <a:latin typeface="Cambria Math" panose="02040503050406030204" pitchFamily="18" charset="0"/>
                                        <a:ea typeface="Cambria Math" panose="02040503050406030204" pitchFamily="18" charset="0"/>
                                      </a:rPr>
                                      <m:t>𝟎</m:t>
                                    </m:r>
                                  </m:sub>
                                </m:sSub>
                              </m:oMath>
                            </m:oMathPara>
                          </a14:m>
                          <a:endParaRPr lang="en-US" altLang="zh-TW" b="1" i="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25334471"/>
                      </a:ext>
                    </a:extLst>
                  </a:tr>
                </a:tbl>
              </a:graphicData>
            </a:graphic>
          </p:graphicFrame>
        </mc:Choice>
        <mc:Fallback xmlns="">
          <p:graphicFrame>
            <p:nvGraphicFramePr>
              <p:cNvPr id="13" name="表格 12">
                <a:extLst>
                  <a:ext uri="{FF2B5EF4-FFF2-40B4-BE49-F238E27FC236}">
                    <a16:creationId xmlns:a16="http://schemas.microsoft.com/office/drawing/2014/main" id="{AECD3259-A403-FB5C-37D6-917325B6B474}"/>
                  </a:ext>
                </a:extLst>
              </p:cNvPr>
              <p:cNvGraphicFramePr>
                <a:graphicFrameLocks noGrp="1"/>
              </p:cNvGraphicFramePr>
              <p:nvPr>
                <p:extLst>
                  <p:ext uri="{D42A27DB-BD31-4B8C-83A1-F6EECF244321}">
                    <p14:modId xmlns:p14="http://schemas.microsoft.com/office/powerpoint/2010/main" val="3340710655"/>
                  </p:ext>
                </p:extLst>
              </p:nvPr>
            </p:nvGraphicFramePr>
            <p:xfrm>
              <a:off x="699732" y="3393122"/>
              <a:ext cx="7744536" cy="1120458"/>
            </p:xfrm>
            <a:graphic>
              <a:graphicData uri="http://schemas.openxmlformats.org/drawingml/2006/table">
                <a:tbl>
                  <a:tblPr firstRow="1" bandRow="1">
                    <a:tableStyleId>{5C22544A-7EE6-4342-B048-85BDC9FD1C3A}</a:tableStyleId>
                  </a:tblPr>
                  <a:tblGrid>
                    <a:gridCol w="2360100">
                      <a:extLst>
                        <a:ext uri="{9D8B030D-6E8A-4147-A177-3AD203B41FA5}">
                          <a16:colId xmlns:a16="http://schemas.microsoft.com/office/drawing/2014/main" val="1705951145"/>
                        </a:ext>
                      </a:extLst>
                    </a:gridCol>
                    <a:gridCol w="3096344">
                      <a:extLst>
                        <a:ext uri="{9D8B030D-6E8A-4147-A177-3AD203B41FA5}">
                          <a16:colId xmlns:a16="http://schemas.microsoft.com/office/drawing/2014/main" val="933583847"/>
                        </a:ext>
                      </a:extLst>
                    </a:gridCol>
                    <a:gridCol w="2288092">
                      <a:extLst>
                        <a:ext uri="{9D8B030D-6E8A-4147-A177-3AD203B41FA5}">
                          <a16:colId xmlns:a16="http://schemas.microsoft.com/office/drawing/2014/main" val="16939860"/>
                        </a:ext>
                      </a:extLst>
                    </a:gridCol>
                  </a:tblGrid>
                  <a:tr h="432048">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38" t="-2941" r="-229032" b="-164706"/>
                          </a:stretch>
                        </a:blipFill>
                      </a:tcPr>
                    </a:tc>
                    <a:tc>
                      <a:txBody>
                        <a:bodyPr/>
                        <a:lstStyle/>
                        <a:p>
                          <a:pPr algn="ctr"/>
                          <a:r>
                            <a:rPr lang="en" altLang="zh-CN" sz="1400" b="1" i="0" dirty="0">
                              <a:solidFill>
                                <a:schemeClr val="tx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Dai et al.(2024) </a:t>
                          </a:r>
                          <a:endParaRPr lang="zh-TW" altLang="en-US" b="1" i="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zh-CN" altLang="en-US" sz="1400" b="1" dirty="0">
                              <a:solidFill>
                                <a:schemeClr val="tx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張歆樺</a:t>
                          </a:r>
                          <a:r>
                            <a:rPr lang="en-US" altLang="zh-CN" sz="1400" b="1" dirty="0">
                              <a:solidFill>
                                <a:schemeClr val="tx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(2021)</a:t>
                          </a:r>
                          <a:endParaRPr lang="zh-TW" altLang="en-US" b="1" i="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3743148"/>
                      </a:ext>
                    </a:extLst>
                  </a:tr>
                  <a:tr h="688410">
                    <a:tc>
                      <a:txBody>
                        <a:bodyPr/>
                        <a:lstStyle/>
                        <a:p>
                          <a:pPr algn="ctr"/>
                          <a:r>
                            <a:rPr lang="zh-CN"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使用的趨勢定態漸進式</a:t>
                          </a:r>
                          <a:endParaRPr lang="zh-TW" altLang="en-US" b="1" i="0" dirty="0">
                            <a:solidFill>
                              <a:schemeClr val="tx1"/>
                            </a:solidFill>
                            <a:latin typeface="Microsoft JhengHei" panose="020B0604030504040204" pitchFamily="34" charset="-120"/>
                            <a:ea typeface="Microsoft JhengHei" panose="020B0604030504040204" pitchFamily="34"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76639" t="-63636" r="-74590" b="-1818"/>
                          </a:stretch>
                        </a:blipFill>
                      </a:tcPr>
                    </a:tc>
                    <a:tc>
                      <a:txBody>
                        <a:bodyPr/>
                        <a:lstStyle/>
                        <a:p>
                          <a:endParaRPr lang="zh-TW"/>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39444" t="-63636" r="-1111" b="-1818"/>
                          </a:stretch>
                        </a:blipFill>
                      </a:tcPr>
                    </a:tc>
                    <a:extLst>
                      <a:ext uri="{0D108BD9-81ED-4DB2-BD59-A6C34878D82A}">
                        <a16:rowId xmlns:a16="http://schemas.microsoft.com/office/drawing/2014/main" val="1725334471"/>
                      </a:ext>
                    </a:extLst>
                  </a:tr>
                </a:tbl>
              </a:graphicData>
            </a:graphic>
          </p:graphicFrame>
        </mc:Fallback>
      </mc:AlternateContent>
      <p:sp>
        <p:nvSpPr>
          <p:cNvPr id="3" name="文字方塊 2">
            <a:extLst>
              <a:ext uri="{FF2B5EF4-FFF2-40B4-BE49-F238E27FC236}">
                <a16:creationId xmlns:a16="http://schemas.microsoft.com/office/drawing/2014/main" id="{3B811F3B-153B-CB9A-718E-00F199632931}"/>
              </a:ext>
            </a:extLst>
          </p:cNvPr>
          <p:cNvSpPr txBox="1"/>
          <p:nvPr/>
        </p:nvSpPr>
        <p:spPr>
          <a:xfrm>
            <a:off x="7452320" y="117317"/>
            <a:ext cx="1531188" cy="307777"/>
          </a:xfrm>
          <a:prstGeom prst="rect">
            <a:avLst/>
          </a:prstGeom>
          <a:noFill/>
        </p:spPr>
        <p:txBody>
          <a:bodyPr wrap="none" rtlCol="0">
            <a:spAutoFit/>
          </a:bodyPr>
          <a:lstStyle/>
          <a:p>
            <a:r>
              <a:rPr kumimoji="1" lang="zh-TW" altLang="en-US" sz="1400" b="1" dirty="0">
                <a:latin typeface="Microsoft JhengHei" panose="020B0604030504040204" pitchFamily="34" charset="-120"/>
                <a:ea typeface="Microsoft JhengHei" panose="020B0604030504040204" pitchFamily="34" charset="-120"/>
                <a:hlinkClick r:id="rId6" action="ppaction://hlinksldjump"/>
              </a:rPr>
              <a:t>前往實驗結果</a:t>
            </a:r>
            <a:r>
              <a:rPr kumimoji="1" lang="en-US" altLang="zh-TW" sz="1400" b="1" dirty="0">
                <a:latin typeface="Microsoft JhengHei" panose="020B0604030504040204" pitchFamily="34" charset="-120"/>
                <a:ea typeface="Microsoft JhengHei" panose="020B0604030504040204" pitchFamily="34" charset="-120"/>
                <a:hlinkClick r:id="rId6" action="ppaction://hlinksldjump"/>
              </a:rPr>
              <a:t>&gt;&gt;</a:t>
            </a:r>
            <a:endParaRPr kumimoji="1" lang="zh-TW" altLang="en-US" sz="1400" b="1" dirty="0">
              <a:latin typeface="Microsoft JhengHei" panose="020B0604030504040204" pitchFamily="34" charset="-120"/>
              <a:ea typeface="Microsoft JhengHei" panose="020B0604030504040204" pitchFamily="34" charset="-12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避開尾盤集合競價是否能夠提升交易績效</a:t>
            </a:r>
            <a:r>
              <a:rPr lang="en-US" altLang="zh-CN"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3" name="文字方塊 2">
            <a:extLst>
              <a:ext uri="{FF2B5EF4-FFF2-40B4-BE49-F238E27FC236}">
                <a16:creationId xmlns:a16="http://schemas.microsoft.com/office/drawing/2014/main" id="{731E1BB6-A7D1-9FBF-9016-9F13D61E7B79}"/>
              </a:ext>
            </a:extLst>
          </p:cNvPr>
          <p:cNvSpPr txBox="1"/>
          <p:nvPr/>
        </p:nvSpPr>
        <p:spPr>
          <a:xfrm>
            <a:off x="624969" y="1565645"/>
            <a:ext cx="7894062" cy="2638094"/>
          </a:xfrm>
          <a:prstGeom prst="rect">
            <a:avLst/>
          </a:prstGeom>
          <a:noFill/>
        </p:spPr>
        <p:txBody>
          <a:bodyPr wrap="square">
            <a:spAutoFit/>
          </a:bodyPr>
          <a:lstStyle/>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由於台股在收盤前最後五分鐘有尾盤集合競價的機制，在尾盤集合競價期間，所有買賣單都會在最後五分鐘內被集中處理，而不是即時匹配成交。</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猜想尾盤可能會因為湧入大量當沖投資人下的當日沖銷單，使得收盤價格受到影響而波動，進而偏離模型預測的價格，另外因為交易至尾盤的配對一定是強迫平倉，若將最後一筆價格納入交易期間，價格偏離會嚴重影響獲利。</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因此我們將對交易策略在台股是否參與尾盤集合競價進行實驗，比較回測績效，驗證猜想是否正確。</a:t>
            </a:r>
            <a:endParaRPr lang="en-US"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0" name="文字方塊 9">
            <a:extLst>
              <a:ext uri="{FF2B5EF4-FFF2-40B4-BE49-F238E27FC236}">
                <a16:creationId xmlns:a16="http://schemas.microsoft.com/office/drawing/2014/main" id="{114AA185-67AD-8A8E-B392-69F61777D0A8}"/>
              </a:ext>
            </a:extLst>
          </p:cNvPr>
          <p:cNvSpPr txBox="1"/>
          <p:nvPr/>
        </p:nvSpPr>
        <p:spPr>
          <a:xfrm>
            <a:off x="7452320" y="117317"/>
            <a:ext cx="1531188" cy="307777"/>
          </a:xfrm>
          <a:prstGeom prst="rect">
            <a:avLst/>
          </a:prstGeom>
          <a:noFill/>
        </p:spPr>
        <p:txBody>
          <a:bodyPr wrap="none" rtlCol="0">
            <a:spAutoFit/>
          </a:bodyPr>
          <a:lstStyle/>
          <a:p>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前往實驗結果</a:t>
            </a:r>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&gt;&gt;</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1535031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iii.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提升最大交易張數是否能夠提升交易績效</a:t>
            </a:r>
            <a:r>
              <a:rPr lang="en-US" altLang="zh-CN"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3" name="文字方塊 2">
            <a:extLst>
              <a:ext uri="{FF2B5EF4-FFF2-40B4-BE49-F238E27FC236}">
                <a16:creationId xmlns:a16="http://schemas.microsoft.com/office/drawing/2014/main" id="{1DE942F5-669D-6305-D3C9-E9CA454DE37E}"/>
              </a:ext>
            </a:extLst>
          </p:cNvPr>
          <p:cNvSpPr txBox="1"/>
          <p:nvPr/>
        </p:nvSpPr>
        <p:spPr>
          <a:xfrm>
            <a:off x="624969" y="1707654"/>
            <a:ext cx="7894062" cy="2638094"/>
          </a:xfrm>
          <a:prstGeom prst="rect">
            <a:avLst/>
          </a:prstGeom>
          <a:noFill/>
        </p:spPr>
        <p:txBody>
          <a:bodyPr wrap="square">
            <a:spAutoFit/>
          </a:bodyPr>
          <a:lstStyle/>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張歆樺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(2021)</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與許修銘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(2023)</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都將最大交易張數限制設定為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5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張，但我們認為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5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張的交易上限會形成壓抑獲利的天花板，因此將透過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2015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年至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年元大台灣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0050</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ETF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成分股資料設定新的最大交易張數限制，並透過回測實驗觀察台股交易績效的變化。</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285750" indent="-285750">
              <a:lnSpc>
                <a:spcPct val="150000"/>
              </a:lnSpc>
              <a:buFont typeface="Wingdings" pitchFamily="2" charset="2"/>
              <a:buChar char="Ø"/>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新的最大交易張數限制設定方法：</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由於每日開盤後與收盤前的幾分鐘內交易量較不穩定，因此我們將每日最前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筆與最後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5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筆分鐘交易量剔除，然後取當日每分鐘交易量的平均值，再將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2015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年至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年每日的平均每分鐘交易量取中位數</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(23</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作為新的最大交易張數限制。</a:t>
            </a:r>
            <a:endParaRPr lang="en-US"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1" name="文字方塊 10">
            <a:extLst>
              <a:ext uri="{FF2B5EF4-FFF2-40B4-BE49-F238E27FC236}">
                <a16:creationId xmlns:a16="http://schemas.microsoft.com/office/drawing/2014/main" id="{5062C8F9-DE98-4FAB-DA25-232735797925}"/>
              </a:ext>
            </a:extLst>
          </p:cNvPr>
          <p:cNvSpPr txBox="1"/>
          <p:nvPr/>
        </p:nvSpPr>
        <p:spPr>
          <a:xfrm>
            <a:off x="7452320" y="117317"/>
            <a:ext cx="1531188" cy="307777"/>
          </a:xfrm>
          <a:prstGeom prst="rect">
            <a:avLst/>
          </a:prstGeom>
          <a:noFill/>
        </p:spPr>
        <p:txBody>
          <a:bodyPr wrap="none" rtlCol="0">
            <a:spAutoFit/>
          </a:bodyPr>
          <a:lstStyle/>
          <a:p>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前往實驗結果</a:t>
            </a:r>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&gt;&gt;</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380404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3" y="906899"/>
            <a:ext cx="4950296"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iv.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比較白噪音測試的套件參數會如何影響績效</a:t>
            </a:r>
          </a:p>
        </p:txBody>
      </p:sp>
      <p:sp>
        <p:nvSpPr>
          <p:cNvPr id="3" name="文字方塊 2">
            <a:extLst>
              <a:ext uri="{FF2B5EF4-FFF2-40B4-BE49-F238E27FC236}">
                <a16:creationId xmlns:a16="http://schemas.microsoft.com/office/drawing/2014/main" id="{F87308D0-2D74-226E-B819-4DFBEE1D4BCD}"/>
              </a:ext>
            </a:extLst>
          </p:cNvPr>
          <p:cNvSpPr txBox="1"/>
          <p:nvPr/>
        </p:nvSpPr>
        <p:spPr>
          <a:xfrm>
            <a:off x="624969" y="1419622"/>
            <a:ext cx="7894062" cy="3289618"/>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張歆樺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與許修銘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(2023)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皆有使用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Python </a:t>
            </a:r>
            <a:r>
              <a:rPr lang="en"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Statsmodels</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套件中用於白噪音檢定的函數 </a:t>
            </a:r>
            <a:r>
              <a:rPr lang="en"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test_whiteness</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 </a:t>
            </a:r>
            <a:r>
              <a:rPr lang="en"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nlags</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 n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進行白噪音檢定</a:t>
            </a:r>
            <a:r>
              <a:rPr lang="zh-TW" altLang="e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但由於此函數的限制，無法檢測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VAR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模型落後期</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數為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n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的配對，最多僅能檢測至</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n-1</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，兩篇論文分別用不同方法解決此問題，方法如下。</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marL="285750" indent="-285750">
              <a:lnSpc>
                <a:spcPct val="150000"/>
              </a:lnSpc>
              <a:buFont typeface="Arial" panose="020B0604020202020204" pitchFamily="34" charset="0"/>
              <a:buChar char="•"/>
            </a:pPr>
            <a:r>
              <a:rPr lang="en-US" altLang="zh-CN"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nlags</a:t>
            </a:r>
            <a:r>
              <a:rPr lang="en-US"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 5</a:t>
            </a:r>
            <a:r>
              <a:rPr lang="zh-CN"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VAR(p=5)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的配對直接通過白噪音檢測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張歆樺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(2021)</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版本</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p>
          <a:p>
            <a:pPr marL="285750" indent="-285750">
              <a:lnSpc>
                <a:spcPct val="150000"/>
              </a:lnSpc>
              <a:buFont typeface="Arial" panose="020B0604020202020204" pitchFamily="34" charset="0"/>
              <a:buChar char="•"/>
            </a:pPr>
            <a:r>
              <a:rPr lang="en-US" altLang="zh-CN"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nlags</a:t>
            </a:r>
            <a:r>
              <a:rPr lang="en-US"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 5</a:t>
            </a:r>
            <a:r>
              <a:rPr lang="zh-CN"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VAR(p=5)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的配對認定為未通過白噪音檢測</a:t>
            </a:r>
          </a:p>
          <a:p>
            <a:pPr marL="285750" indent="-285750">
              <a:lnSpc>
                <a:spcPct val="150000"/>
              </a:lnSpc>
              <a:buFont typeface="Arial" panose="020B0604020202020204" pitchFamily="34" charset="0"/>
              <a:buChar char="•"/>
            </a:pPr>
            <a:r>
              <a:rPr lang="en-US" altLang="zh-CN"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nlags</a:t>
            </a:r>
            <a:r>
              <a:rPr lang="en-US" altLang="zh-CN"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 6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許修銘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(2023)</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版本</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p>
          <a:p>
            <a:pPr>
              <a:lnSpc>
                <a:spcPct val="150000"/>
              </a:lnSpc>
            </a:pP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我們將針對三種不同的設定進行實驗，觀察如何設定交易策略可以在台股獲得較好的回測績效。</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本論文設定與上述兩篇論文相同，僅交易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VAR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模型落後期數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p≤5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的配對</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p>
        </p:txBody>
      </p:sp>
      <p:sp>
        <p:nvSpPr>
          <p:cNvPr id="10" name="文字方塊 9">
            <a:extLst>
              <a:ext uri="{FF2B5EF4-FFF2-40B4-BE49-F238E27FC236}">
                <a16:creationId xmlns:a16="http://schemas.microsoft.com/office/drawing/2014/main" id="{63E714F2-2981-8DA3-84D4-AB05AF212E5C}"/>
              </a:ext>
            </a:extLst>
          </p:cNvPr>
          <p:cNvSpPr txBox="1"/>
          <p:nvPr/>
        </p:nvSpPr>
        <p:spPr>
          <a:xfrm>
            <a:off x="7452320" y="117317"/>
            <a:ext cx="1531188" cy="307777"/>
          </a:xfrm>
          <a:prstGeom prst="rect">
            <a:avLst/>
          </a:prstGeom>
          <a:noFill/>
        </p:spPr>
        <p:txBody>
          <a:bodyPr wrap="none" rtlCol="0">
            <a:spAutoFit/>
          </a:bodyPr>
          <a:lstStyle/>
          <a:p>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前往實驗結果</a:t>
            </a:r>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&gt;&gt;</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2168516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35585" y="191135"/>
            <a:ext cx="8568055" cy="461645"/>
            <a:chOff x="371" y="301"/>
            <a:chExt cx="13493" cy="727"/>
          </a:xfrm>
        </p:grpSpPr>
        <p:sp>
          <p:nvSpPr>
            <p:cNvPr id="4" name="箭头: V 形 3"/>
            <p:cNvSpPr/>
            <p:nvPr/>
          </p:nvSpPr>
          <p:spPr>
            <a:xfrm>
              <a:off x="713" y="514"/>
              <a:ext cx="419" cy="485"/>
            </a:xfrm>
            <a:prstGeom prst="chevr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sp>
          <p:nvSpPr>
            <p:cNvPr id="5" name="箭头: V 形 4"/>
            <p:cNvSpPr/>
            <p:nvPr/>
          </p:nvSpPr>
          <p:spPr>
            <a:xfrm>
              <a:off x="1014" y="507"/>
              <a:ext cx="419" cy="485"/>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cxnSp>
          <p:nvCxnSpPr>
            <p:cNvPr id="7" name="直接连接符 6"/>
            <p:cNvCxnSpPr/>
            <p:nvPr/>
          </p:nvCxnSpPr>
          <p:spPr>
            <a:xfrm>
              <a:off x="1609" y="992"/>
              <a:ext cx="12255" cy="0"/>
            </a:xfrm>
            <a:prstGeom prst="line">
              <a:avLst/>
            </a:prstGeom>
            <a:ln>
              <a:solidFill>
                <a:schemeClr val="accent2"/>
              </a:solidFill>
              <a:prstDash val="lgDash"/>
              <a:tailEnd type="ova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1609" y="301"/>
              <a:ext cx="7339" cy="727"/>
            </a:xfrm>
            <a:prstGeom prst="rect">
              <a:avLst/>
            </a:prstGeom>
            <a:noFill/>
          </p:spPr>
          <p:txBody>
            <a:bodyPr wrap="none" rtlCol="0" anchor="ctr">
              <a:spAutoFit/>
            </a:bodyPr>
            <a:lstStyle/>
            <a:p>
              <a:r>
                <a:rPr lang="en-US" altLang="zh-CN" sz="2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 </a:t>
              </a:r>
              <a:r>
                <a:rPr lang="zh-CN" altLang="en-US" sz="24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配對交易模型比較暨績效分析</a:t>
              </a:r>
            </a:p>
          </p:txBody>
        </p:sp>
        <p:sp>
          <p:nvSpPr>
            <p:cNvPr id="9" name="箭头: V 形 8"/>
            <p:cNvSpPr/>
            <p:nvPr/>
          </p:nvSpPr>
          <p:spPr>
            <a:xfrm>
              <a:off x="371" y="507"/>
              <a:ext cx="419" cy="485"/>
            </a:xfrm>
            <a:prstGeom prst="chevron">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sz="1350" dirty="0">
                <a:solidFill>
                  <a:schemeClr val="tx1"/>
                </a:solidFill>
                <a:latin typeface="思源黑体 CN Light" panose="020B0300000000000000" pitchFamily="34" charset="-122"/>
                <a:ea typeface="思源黑体 CN Light" panose="020B0300000000000000" pitchFamily="34" charset="-122"/>
                <a:sym typeface="思源宋体 CN Light" panose="02020300000000000000" pitchFamily="18" charset="-122"/>
              </a:endParaRPr>
            </a:p>
          </p:txBody>
        </p:sp>
      </p:grpSp>
      <p:sp>
        <p:nvSpPr>
          <p:cNvPr id="6" name="文字方塊 5">
            <a:extLst>
              <a:ext uri="{FF2B5EF4-FFF2-40B4-BE49-F238E27FC236}">
                <a16:creationId xmlns:a16="http://schemas.microsoft.com/office/drawing/2014/main" id="{2C246C3A-2135-60F1-8B90-D513E93BC983}"/>
              </a:ext>
            </a:extLst>
          </p:cNvPr>
          <p:cNvSpPr txBox="1"/>
          <p:nvPr/>
        </p:nvSpPr>
        <p:spPr>
          <a:xfrm>
            <a:off x="373842" y="906899"/>
            <a:ext cx="5566310" cy="369332"/>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加入</a:t>
            </a:r>
            <a:r>
              <a:rPr lang="en" altLang="zh-CN" sz="1800" b="1" dirty="0" err="1">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Forbenius</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範數收斂法是否能夠提升績效</a:t>
            </a:r>
            <a:r>
              <a:rPr lang="en-US" altLang="zh-CN"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endPar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3" name="文字方塊 2">
            <a:extLst>
              <a:ext uri="{FF2B5EF4-FFF2-40B4-BE49-F238E27FC236}">
                <a16:creationId xmlns:a16="http://schemas.microsoft.com/office/drawing/2014/main" id="{BDB1BE0B-5DC9-DFCF-A29A-7697288E0599}"/>
              </a:ext>
            </a:extLst>
          </p:cNvPr>
          <p:cNvSpPr txBox="1"/>
          <p:nvPr/>
        </p:nvSpPr>
        <p:spPr>
          <a:xfrm>
            <a:off x="624969" y="1419622"/>
            <a:ext cx="7894062" cy="699102"/>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除了上述提到的問題之外，我們也加入郭宏聖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(2022)</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中提到的 </a:t>
            </a:r>
            <a:r>
              <a:rPr lang="en"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Forbenius</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範數收斂法，觀察 </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a:p>
            <a:pPr>
              <a:lnSpc>
                <a:spcPct val="150000"/>
              </a:lnSpc>
            </a:pPr>
            <a:r>
              <a:rPr lang="en" altLang="zh-TW" sz="1400" b="1" dirty="0" err="1">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Forbenius</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範數收斂法是否能夠有效提升台股交易績效。</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0" name="文字方塊 9">
            <a:extLst>
              <a:ext uri="{FF2B5EF4-FFF2-40B4-BE49-F238E27FC236}">
                <a16:creationId xmlns:a16="http://schemas.microsoft.com/office/drawing/2014/main" id="{EA46CB62-2435-1C1C-8FE8-7F7F3438826E}"/>
              </a:ext>
            </a:extLst>
          </p:cNvPr>
          <p:cNvSpPr txBox="1"/>
          <p:nvPr/>
        </p:nvSpPr>
        <p:spPr>
          <a:xfrm>
            <a:off x="373843" y="2554549"/>
            <a:ext cx="4950296" cy="305233"/>
          </a:xfrm>
          <a:prstGeom prst="rect">
            <a:avLst/>
          </a:prstGeom>
          <a:noFill/>
        </p:spPr>
        <p:txBody>
          <a:bodyPr wrap="square">
            <a:spAutoFit/>
          </a:bodyPr>
          <a:lstStyle/>
          <a:p>
            <a:r>
              <a:rPr lang="en-US" altLang="zh-CN" sz="18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vi. </a:t>
            </a:r>
            <a:r>
              <a:rPr lang="zh-CN" altLang="en-US" sz="18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依據香港某避險基金要求進行的實驗</a:t>
            </a:r>
          </a:p>
        </p:txBody>
      </p:sp>
      <p:sp>
        <p:nvSpPr>
          <p:cNvPr id="12" name="文字方塊 11">
            <a:extLst>
              <a:ext uri="{FF2B5EF4-FFF2-40B4-BE49-F238E27FC236}">
                <a16:creationId xmlns:a16="http://schemas.microsoft.com/office/drawing/2014/main" id="{88C3EB50-EBED-339E-232D-65988EC016A3}"/>
              </a:ext>
            </a:extLst>
          </p:cNvPr>
          <p:cNvSpPr txBox="1"/>
          <p:nvPr/>
        </p:nvSpPr>
        <p:spPr>
          <a:xfrm>
            <a:off x="643890" y="3079583"/>
            <a:ext cx="4572000" cy="338554"/>
          </a:xfrm>
          <a:prstGeom prst="rect">
            <a:avLst/>
          </a:prstGeom>
          <a:noFill/>
        </p:spPr>
        <p:txBody>
          <a:bodyPr wrap="square">
            <a:spAutoFit/>
          </a:bodyPr>
          <a:lstStyle/>
          <a:p>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en-US" altLang="zh-CN" sz="1600"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CN" sz="16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 </a:t>
            </a:r>
            <a:r>
              <a:rPr lang="zh-CN" altLang="en-US" sz="1600" b="1" dirty="0">
                <a:solidFill>
                  <a:schemeClr val="tx2"/>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在美股市場比較不同趨勢定態漸進式績效</a:t>
            </a:r>
          </a:p>
        </p:txBody>
      </p:sp>
      <p:sp>
        <p:nvSpPr>
          <p:cNvPr id="13" name="文字方塊 12">
            <a:extLst>
              <a:ext uri="{FF2B5EF4-FFF2-40B4-BE49-F238E27FC236}">
                <a16:creationId xmlns:a16="http://schemas.microsoft.com/office/drawing/2014/main" id="{9C872950-5B8F-4A3B-18CC-DCD917880F20}"/>
              </a:ext>
            </a:extLst>
          </p:cNvPr>
          <p:cNvSpPr txBox="1"/>
          <p:nvPr/>
        </p:nvSpPr>
        <p:spPr>
          <a:xfrm>
            <a:off x="1021715" y="3600840"/>
            <a:ext cx="7516237" cy="699102"/>
          </a:xfrm>
          <a:prstGeom prst="rect">
            <a:avLst/>
          </a:prstGeom>
          <a:noFill/>
        </p:spPr>
        <p:txBody>
          <a:bodyPr wrap="square">
            <a:spAutoFit/>
          </a:bodyPr>
          <a:lstStyle/>
          <a:p>
            <a:pPr algn="dist">
              <a:lnSpc>
                <a:spcPct val="150000"/>
              </a:lnSpc>
            </a:pP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我們依據香港某避險基金要求，使用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2018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年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月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19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日至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2018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年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12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月 </a:t>
            </a:r>
            <a:r>
              <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31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日他們所提供的 </a:t>
            </a:r>
            <a:r>
              <a:rPr lang="en"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S&amp;P500 </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成分股資料，進行</a:t>
            </a:r>
            <a:r>
              <a:rPr lang="en-US" altLang="zh-TW" sz="1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(1)</a:t>
            </a:r>
            <a:r>
              <a:rPr lang="en-US" altLang="zh-TW" sz="1400" b="1" dirty="0" err="1">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i</a:t>
            </a:r>
            <a:r>
              <a:rPr lang="en-US" altLang="zh-TW" sz="1400" b="1" dirty="0">
                <a:solidFill>
                  <a:schemeClr val="accent1"/>
                </a:solidFill>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a:t>
            </a:r>
            <a:r>
              <a:rPr lang="zh-TW" altLang="en-US"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rPr>
              <a:t>提及的比較趨勢定態漸進式的美股績效回測實驗。</a:t>
            </a:r>
            <a:endParaRPr lang="en-US" altLang="zh-TW" sz="1400" b="1" dirty="0">
              <a:latin typeface="Microsoft JhengHei" panose="020B0604030504040204" pitchFamily="34" charset="-120"/>
              <a:ea typeface="Microsoft JhengHei" panose="020B0604030504040204" pitchFamily="34" charset="-120"/>
              <a:cs typeface="+mn-ea"/>
              <a:sym typeface="思源宋体 CN Light" panose="02020300000000000000" pitchFamily="18" charset="-122"/>
            </a:endParaRPr>
          </a:p>
        </p:txBody>
      </p:sp>
      <p:sp>
        <p:nvSpPr>
          <p:cNvPr id="11" name="文字方塊 10">
            <a:extLst>
              <a:ext uri="{FF2B5EF4-FFF2-40B4-BE49-F238E27FC236}">
                <a16:creationId xmlns:a16="http://schemas.microsoft.com/office/drawing/2014/main" id="{257FB110-9D22-EAB3-F93E-927693D3D86D}"/>
              </a:ext>
            </a:extLst>
          </p:cNvPr>
          <p:cNvSpPr txBox="1"/>
          <p:nvPr/>
        </p:nvSpPr>
        <p:spPr>
          <a:xfrm>
            <a:off x="7452320" y="117317"/>
            <a:ext cx="1531188" cy="307777"/>
          </a:xfrm>
          <a:prstGeom prst="rect">
            <a:avLst/>
          </a:prstGeom>
          <a:noFill/>
        </p:spPr>
        <p:txBody>
          <a:bodyPr wrap="none" rtlCol="0">
            <a:spAutoFit/>
          </a:bodyPr>
          <a:lstStyle/>
          <a:p>
            <a:r>
              <a:rPr kumimoji="1" lang="zh-TW" altLang="en-US" sz="1400" b="1" dirty="0">
                <a:latin typeface="Microsoft JhengHei" panose="020B0604030504040204" pitchFamily="34" charset="-120"/>
                <a:ea typeface="Microsoft JhengHei" panose="020B0604030504040204" pitchFamily="34" charset="-120"/>
                <a:hlinkClick r:id="rId3" action="ppaction://hlinksldjump"/>
              </a:rPr>
              <a:t>前往實驗結果</a:t>
            </a:r>
            <a:r>
              <a:rPr kumimoji="1" lang="en-US" altLang="zh-TW" sz="1400" b="1" dirty="0">
                <a:latin typeface="Microsoft JhengHei" panose="020B0604030504040204" pitchFamily="34" charset="-120"/>
                <a:ea typeface="Microsoft JhengHei" panose="020B0604030504040204" pitchFamily="34" charset="-120"/>
                <a:hlinkClick r:id="rId3" action="ppaction://hlinksldjump"/>
              </a:rPr>
              <a:t>&gt;&gt;</a:t>
            </a:r>
            <a:endParaRPr kumimoji="1" lang="zh-TW" altLang="en-US" sz="1400" b="1" dirty="0">
              <a:latin typeface="Microsoft JhengHei" panose="020B0604030504040204" pitchFamily="34" charset="-120"/>
              <a:ea typeface="Microsoft JhengHei" panose="020B0604030504040204" pitchFamily="34" charset="-120"/>
            </a:endParaRPr>
          </a:p>
        </p:txBody>
      </p:sp>
      <p:sp>
        <p:nvSpPr>
          <p:cNvPr id="15" name="文字方塊 14">
            <a:extLst>
              <a:ext uri="{FF2B5EF4-FFF2-40B4-BE49-F238E27FC236}">
                <a16:creationId xmlns:a16="http://schemas.microsoft.com/office/drawing/2014/main" id="{8E27B2DA-1299-B4BA-F8E3-C92B76D869CB}"/>
              </a:ext>
            </a:extLst>
          </p:cNvPr>
          <p:cNvSpPr txBox="1"/>
          <p:nvPr/>
        </p:nvSpPr>
        <p:spPr>
          <a:xfrm>
            <a:off x="7452320" y="341236"/>
            <a:ext cx="1531188" cy="307777"/>
          </a:xfrm>
          <a:prstGeom prst="rect">
            <a:avLst/>
          </a:prstGeom>
          <a:noFill/>
        </p:spPr>
        <p:txBody>
          <a:bodyPr wrap="none" rtlCol="0">
            <a:spAutoFit/>
          </a:bodyPr>
          <a:lstStyle/>
          <a:p>
            <a:r>
              <a:rPr kumimoji="1" lang="zh-TW" altLang="en-US" sz="1400" b="1" dirty="0">
                <a:latin typeface="Microsoft JhengHei" panose="020B0604030504040204" pitchFamily="34" charset="-120"/>
                <a:ea typeface="Microsoft JhengHei" panose="020B0604030504040204" pitchFamily="34" charset="-120"/>
                <a:hlinkClick r:id="rId4" action="ppaction://hlinksldjump"/>
              </a:rPr>
              <a:t>前往實驗結果</a:t>
            </a:r>
            <a:r>
              <a:rPr kumimoji="1" lang="en-US" altLang="zh-TW" sz="1400" b="1" dirty="0">
                <a:latin typeface="Microsoft JhengHei" panose="020B0604030504040204" pitchFamily="34" charset="-120"/>
                <a:ea typeface="Microsoft JhengHei" panose="020B0604030504040204" pitchFamily="34" charset="-120"/>
                <a:hlinkClick r:id="rId4" action="ppaction://hlinksldjump"/>
              </a:rPr>
              <a:t>&gt;&gt;</a:t>
            </a:r>
            <a:endParaRPr kumimoji="1" lang="zh-TW" altLang="en-US" sz="1400" b="1" dirty="0">
              <a:latin typeface="Microsoft JhengHei" panose="020B0604030504040204" pitchFamily="34" charset="-120"/>
              <a:ea typeface="Microsoft JhengHei" panose="020B0604030504040204" pitchFamily="34" charset="-120"/>
            </a:endParaRPr>
          </a:p>
        </p:txBody>
      </p:sp>
    </p:spTree>
    <p:extLst>
      <p:ext uri="{BB962C8B-B14F-4D97-AF65-F5344CB8AC3E}">
        <p14:creationId xmlns:p14="http://schemas.microsoft.com/office/powerpoint/2010/main" val="4247172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PRESENTATION_TITLE" val="商务简约工作总结汇报述职报告PPT模板"/>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包图主题2">
  <a:themeElements>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fontScheme name="4f3my3wi">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自定义 12">
    <a:dk1>
      <a:srgbClr val="000000"/>
    </a:dk1>
    <a:lt1>
      <a:srgbClr val="FFFFFF"/>
    </a:lt1>
    <a:dk2>
      <a:srgbClr val="44546A"/>
    </a:dk2>
    <a:lt2>
      <a:srgbClr val="E7E6E6"/>
    </a:lt2>
    <a:accent1>
      <a:srgbClr val="BA8D2D"/>
    </a:accent1>
    <a:accent2>
      <a:srgbClr val="293247"/>
    </a:accent2>
    <a:accent3>
      <a:srgbClr val="A5A5A5"/>
    </a:accent3>
    <a:accent4>
      <a:srgbClr val="767171"/>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6261</TotalTime>
  <Words>4309</Words>
  <Application>Microsoft Office PowerPoint</Application>
  <PresentationFormat>如螢幕大小 (16:9)</PresentationFormat>
  <Paragraphs>292</Paragraphs>
  <Slides>37</Slides>
  <Notes>37</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37</vt:i4>
      </vt:variant>
    </vt:vector>
  </HeadingPairs>
  <TitlesOfParts>
    <vt:vector size="45" baseType="lpstr">
      <vt:lpstr>思源黑体 CN Light</vt:lpstr>
      <vt:lpstr>Microsoft JhengHei</vt:lpstr>
      <vt:lpstr>Arial</vt:lpstr>
      <vt:lpstr>Calibri</vt:lpstr>
      <vt:lpstr>Cambria Math</vt:lpstr>
      <vt:lpstr>Wingdings</vt:lpstr>
      <vt:lpstr>包图主题2</vt:lpstr>
      <vt:lpstr>1_Office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游竣瑜</cp:lastModifiedBy>
  <cp:revision>216</cp:revision>
  <dcterms:created xsi:type="dcterms:W3CDTF">2016-05-27T01:37:00Z</dcterms:created>
  <dcterms:modified xsi:type="dcterms:W3CDTF">2024-06-26T17:35:38Z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2052-11.1.0.8976</vt:lpwstr>
  </property>
  <property fmtid="{D5CDD505-2E9C-101B-9397-08002B2CF9AE}" pid="3" name="KSORubyTemplateID">
    <vt:lpwstr>2</vt:lpwstr>
  </property>
</Properties>
</file>